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256" r:id="rId2"/>
    <p:sldId id="257" r:id="rId3"/>
    <p:sldId id="258"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Lst>
  <p:sldSz cx="9144000" cy="6858000" type="screen4x3"/>
  <p:notesSz cx="6794500" cy="99314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F3A50166-41AF-4C34-9DCE-E1DCE8AFFED2}">
          <p14:sldIdLst>
            <p14:sldId id="256"/>
            <p14:sldId id="257"/>
            <p14:sldId id="258"/>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6" autoAdjust="0"/>
    <p:restoredTop sz="99467" autoAdjust="0"/>
  </p:normalViewPr>
  <p:slideViewPr>
    <p:cSldViewPr>
      <p:cViewPr>
        <p:scale>
          <a:sx n="75" d="100"/>
          <a:sy n="75" d="100"/>
        </p:scale>
        <p:origin x="-1128"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3" d="100"/>
          <a:sy n="53" d="100"/>
        </p:scale>
        <p:origin x="-2802" y="-90"/>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1D0D9305-C946-47C7-8718-A0CDCBFFC3E5}" type="datetimeFigureOut">
              <a:rPr lang="tr-TR" smtClean="0"/>
              <a:t>30.01.2018</a:t>
            </a:fld>
            <a:endParaRPr lang="tr-TR"/>
          </a:p>
        </p:txBody>
      </p:sp>
      <p:sp>
        <p:nvSpPr>
          <p:cNvPr id="4" name="Slayt Görüntüsü Yer Tutucusu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079915A4-CB96-49D0-B516-02CC3FED67BF}" type="slidenum">
              <a:rPr lang="tr-TR" smtClean="0"/>
              <a:t>‹#›</a:t>
            </a:fld>
            <a:endParaRPr lang="tr-TR"/>
          </a:p>
        </p:txBody>
      </p:sp>
    </p:spTree>
    <p:extLst>
      <p:ext uri="{BB962C8B-B14F-4D97-AF65-F5344CB8AC3E}">
        <p14:creationId xmlns:p14="http://schemas.microsoft.com/office/powerpoint/2010/main" val="1969988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E5C1E78-7104-478A-8EB3-0A27C6B765E9}" type="datetime1">
              <a:rPr lang="tr-TR" smtClean="0"/>
              <a:t>30.01.2018</a:t>
            </a:fld>
            <a:endParaRPr lang="tr-TR"/>
          </a:p>
        </p:txBody>
      </p:sp>
      <p:sp>
        <p:nvSpPr>
          <p:cNvPr id="5" name="Altbilgi Yer Tutucusu 4"/>
          <p:cNvSpPr>
            <a:spLocks noGrp="1"/>
          </p:cNvSpPr>
          <p:nvPr>
            <p:ph type="ftr" sz="quarter" idx="11"/>
          </p:nvPr>
        </p:nvSpPr>
        <p:spPr/>
        <p:txBody>
          <a:bodyPr/>
          <a:lstStyle/>
          <a:p>
            <a:r>
              <a:rPr lang="tr-TR" dirty="0" smtClean="0"/>
              <a:t>Prof. Dr. Hüner Şencan</a:t>
            </a:r>
          </a:p>
        </p:txBody>
      </p:sp>
      <p:sp>
        <p:nvSpPr>
          <p:cNvPr id="6" name="Slayt Numarası Yer Tutucusu 5"/>
          <p:cNvSpPr>
            <a:spLocks noGrp="1"/>
          </p:cNvSpPr>
          <p:nvPr>
            <p:ph type="sldNum" sz="quarter" idx="12"/>
          </p:nvPr>
        </p:nvSpPr>
        <p:spPr/>
        <p:txBody>
          <a:bodyPr/>
          <a:lstStyle/>
          <a:p>
            <a:fld id="{648DF76F-C135-4C74-B914-C73210BC11CF}" type="slidenum">
              <a:rPr lang="tr-TR" smtClean="0"/>
              <a:t>‹#›</a:t>
            </a:fld>
            <a:endParaRPr lang="tr-TR"/>
          </a:p>
        </p:txBody>
      </p:sp>
    </p:spTree>
    <p:extLst>
      <p:ext uri="{BB962C8B-B14F-4D97-AF65-F5344CB8AC3E}">
        <p14:creationId xmlns:p14="http://schemas.microsoft.com/office/powerpoint/2010/main" val="422521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1E7CAED-EC24-43C8-9C63-7E12105309D2}" type="datetime1">
              <a:rPr lang="tr-TR" smtClean="0"/>
              <a:t>30.01.2018</a:t>
            </a:fld>
            <a:endParaRPr lang="tr-TR"/>
          </a:p>
        </p:txBody>
      </p:sp>
      <p:sp>
        <p:nvSpPr>
          <p:cNvPr id="5" name="Altbilgi Yer Tutucusu 4"/>
          <p:cNvSpPr>
            <a:spLocks noGrp="1"/>
          </p:cNvSpPr>
          <p:nvPr>
            <p:ph type="ftr" sz="quarter" idx="11"/>
          </p:nvPr>
        </p:nvSpPr>
        <p:spPr/>
        <p:txBody>
          <a:bodyPr/>
          <a:lstStyle>
            <a:lvl1pPr>
              <a:defRPr>
                <a:solidFill>
                  <a:schemeClr val="tx1"/>
                </a:solidFill>
              </a:defRPr>
            </a:lvl1pPr>
          </a:lstStyle>
          <a:p>
            <a:r>
              <a:rPr lang="tr-TR" dirty="0" smtClean="0"/>
              <a:t>Prof. Dr. Hüner Şencan</a:t>
            </a:r>
            <a:endParaRPr lang="tr-TR" dirty="0"/>
          </a:p>
        </p:txBody>
      </p:sp>
      <p:sp>
        <p:nvSpPr>
          <p:cNvPr id="6" name="Slayt Numarası Yer Tutucusu 5"/>
          <p:cNvSpPr>
            <a:spLocks noGrp="1"/>
          </p:cNvSpPr>
          <p:nvPr>
            <p:ph type="sldNum" sz="quarter" idx="12"/>
          </p:nvPr>
        </p:nvSpPr>
        <p:spPr/>
        <p:txBody>
          <a:bodyPr/>
          <a:lstStyle/>
          <a:p>
            <a:fld id="{648DF76F-C135-4C74-B914-C73210BC11CF}" type="slidenum">
              <a:rPr lang="tr-TR" smtClean="0"/>
              <a:t>‹#›</a:t>
            </a:fld>
            <a:endParaRPr lang="tr-TR"/>
          </a:p>
        </p:txBody>
      </p:sp>
    </p:spTree>
    <p:extLst>
      <p:ext uri="{BB962C8B-B14F-4D97-AF65-F5344CB8AC3E}">
        <p14:creationId xmlns:p14="http://schemas.microsoft.com/office/powerpoint/2010/main" val="26506404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l="-6000" r="-6000"/>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E1F4CA-1B31-4FEB-B67E-DEC7B5D4B85D}" type="datetime1">
              <a:rPr lang="tr-TR" smtClean="0"/>
              <a:t>30.01.2018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r>
              <a:rPr lang="tr-TR" dirty="0" smtClean="0"/>
              <a:t>Prof. Dr. Hüner Şencan</a:t>
            </a: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8DF76F-C135-4C74-B914-C73210BC11CF}" type="slidenum">
              <a:rPr lang="tr-TR" smtClean="0"/>
              <a:t>‹#›</a:t>
            </a:fld>
            <a:endParaRPr lang="tr-TR"/>
          </a:p>
        </p:txBody>
      </p:sp>
    </p:spTree>
    <p:extLst>
      <p:ext uri="{BB962C8B-B14F-4D97-AF65-F5344CB8AC3E}">
        <p14:creationId xmlns:p14="http://schemas.microsoft.com/office/powerpoint/2010/main" val="2959425076"/>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11560" y="2286164"/>
            <a:ext cx="7772400" cy="1820773"/>
          </a:xfrm>
        </p:spPr>
        <p:txBody>
          <a:bodyPr>
            <a:normAutofit/>
          </a:bodyPr>
          <a:lstStyle/>
          <a:p>
            <a:r>
              <a:rPr lang="tr-TR" sz="3300" dirty="0"/>
              <a:t>EASA Part </a:t>
            </a:r>
            <a:r>
              <a:rPr lang="tr-TR" sz="3300" dirty="0" smtClean="0"/>
              <a:t>66 için Module 9: Human Factors</a:t>
            </a:r>
            <a:br>
              <a:rPr lang="tr-TR" sz="3300" dirty="0" smtClean="0"/>
            </a:br>
            <a:r>
              <a:rPr lang="tr-TR" sz="1600" dirty="0"/>
              <a:t>Lisans </a:t>
            </a:r>
            <a:r>
              <a:rPr lang="tr-TR" sz="1600" dirty="0" smtClean="0"/>
              <a:t>Sınıfı:  </a:t>
            </a:r>
            <a:r>
              <a:rPr lang="tr-TR" sz="1600" dirty="0"/>
              <a:t>B1 ve B2 </a:t>
            </a:r>
            <a:r>
              <a:rPr lang="tr-TR" dirty="0" smtClean="0"/>
              <a:t/>
            </a:r>
            <a:br>
              <a:rPr lang="tr-TR" dirty="0" smtClean="0"/>
            </a:br>
            <a:r>
              <a:rPr lang="tr-TR" sz="5600" dirty="0" smtClean="0"/>
              <a:t>Genel Olarak İletişim</a:t>
            </a:r>
            <a:endParaRPr lang="tr-TR" sz="5600" dirty="0"/>
          </a:p>
        </p:txBody>
      </p:sp>
      <p:sp>
        <p:nvSpPr>
          <p:cNvPr id="3" name="Alt Başlık 2"/>
          <p:cNvSpPr>
            <a:spLocks noGrp="1"/>
          </p:cNvSpPr>
          <p:nvPr>
            <p:ph type="subTitle" idx="1"/>
          </p:nvPr>
        </p:nvSpPr>
        <p:spPr>
          <a:xfrm>
            <a:off x="1371600" y="4437112"/>
            <a:ext cx="6400800" cy="1201688"/>
          </a:xfrm>
        </p:spPr>
        <p:txBody>
          <a:bodyPr/>
          <a:lstStyle/>
          <a:p>
            <a:r>
              <a:rPr lang="tr-TR" sz="2600" dirty="0" smtClean="0"/>
              <a:t>Prof. Dr. Hüner Şencan</a:t>
            </a:r>
          </a:p>
          <a:p>
            <a:r>
              <a:rPr lang="tr-TR" sz="2600" dirty="0" smtClean="0"/>
              <a:t>İstanbul Ticaret Üniversitesi  </a:t>
            </a:r>
          </a:p>
          <a:p>
            <a:endParaRPr lang="tr-TR" dirty="0"/>
          </a:p>
        </p:txBody>
      </p:sp>
      <p:sp>
        <p:nvSpPr>
          <p:cNvPr id="5" name="Metin kutusu 4"/>
          <p:cNvSpPr txBox="1"/>
          <p:nvPr/>
        </p:nvSpPr>
        <p:spPr>
          <a:xfrm>
            <a:off x="611560" y="773996"/>
            <a:ext cx="2880320" cy="369332"/>
          </a:xfrm>
          <a:prstGeom prst="rect">
            <a:avLst/>
          </a:prstGeom>
          <a:noFill/>
        </p:spPr>
        <p:txBody>
          <a:bodyPr wrap="square" rtlCol="0">
            <a:spAutoFit/>
          </a:bodyPr>
          <a:lstStyle/>
          <a:p>
            <a:r>
              <a:rPr lang="tr-TR" dirty="0" smtClean="0"/>
              <a:t>9. Hafta</a:t>
            </a:r>
            <a:endParaRPr lang="tr-TR" dirty="0"/>
          </a:p>
        </p:txBody>
      </p:sp>
    </p:spTree>
    <p:extLst>
      <p:ext uri="{BB962C8B-B14F-4D97-AF65-F5344CB8AC3E}">
        <p14:creationId xmlns:p14="http://schemas.microsoft.com/office/powerpoint/2010/main" val="6114365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Kişiliğin ana-baba yönü</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Etkileşim sürecinde ana-baba rolünü iki şekilde oynayabiliriz:</a:t>
            </a:r>
          </a:p>
          <a:p>
            <a:pPr lvl="1"/>
            <a:r>
              <a:rPr lang="tr-TR" dirty="0" smtClean="0"/>
              <a:t>Koruyan ana-baba: Bakıp gözeten, kollayan bir roldür ve bunu daha çok anne oynar. Fakat kimi zaman babanın da bu rolü oynaması mümkündür. Çocuğunu emniyete almak ister, ona sevgi verir, başı derde girdiğinde yardımcı olur, onu sakinleştirir.</a:t>
            </a:r>
          </a:p>
          <a:p>
            <a:pPr lvl="1"/>
            <a:r>
              <a:rPr lang="tr-TR" dirty="0" smtClean="0"/>
              <a:t>Kontrol eden eleştiren ana baba rolü: Bu rolde ana-baba çocuğunun kendisi gibi olmasını ister. Kendi inanç ve değerlerini çocuğuna aktarır, toplum içinde başarılı bir birey olarak yaşaması için çaba harcar. Bazen olumsuz amaçlar için de çocuğunu kullanabilir. Onu azarlar, paylar ve zora koşabilir. </a:t>
            </a:r>
            <a:endParaRPr lang="tr-TR" dirty="0"/>
          </a:p>
        </p:txBody>
      </p:sp>
      <p:sp>
        <p:nvSpPr>
          <p:cNvPr id="4" name="Veri Yer Tutucusu 3"/>
          <p:cNvSpPr>
            <a:spLocks noGrp="1"/>
          </p:cNvSpPr>
          <p:nvPr>
            <p:ph type="dt" sz="half" idx="10"/>
          </p:nvPr>
        </p:nvSpPr>
        <p:spPr/>
        <p:txBody>
          <a:bodyPr/>
          <a:lstStyle/>
          <a:p>
            <a:fld id="{D1E7CAED-EC24-43C8-9C63-7E12105309D2}" type="datetime1">
              <a:rPr lang="tr-TR" smtClean="0"/>
              <a:t>30.01.2018</a:t>
            </a:fld>
            <a:endParaRPr lang="tr-TR"/>
          </a:p>
        </p:txBody>
      </p:sp>
      <p:sp>
        <p:nvSpPr>
          <p:cNvPr id="5" name="Altbilgi Yer Tutucusu 4"/>
          <p:cNvSpPr>
            <a:spLocks noGrp="1"/>
          </p:cNvSpPr>
          <p:nvPr>
            <p:ph type="ftr" sz="quarter" idx="11"/>
          </p:nvPr>
        </p:nvSpPr>
        <p:spPr/>
        <p:txBody>
          <a:bodyPr/>
          <a:lstStyle/>
          <a:p>
            <a:r>
              <a:rPr lang="tr-TR" smtClean="0"/>
              <a:t>Prof. Dr. Hüner Şencan</a:t>
            </a:r>
            <a:endParaRPr lang="tr-TR" dirty="0"/>
          </a:p>
        </p:txBody>
      </p:sp>
      <p:sp>
        <p:nvSpPr>
          <p:cNvPr id="6" name="Slayt Numarası Yer Tutucusu 5"/>
          <p:cNvSpPr>
            <a:spLocks noGrp="1"/>
          </p:cNvSpPr>
          <p:nvPr>
            <p:ph type="sldNum" sz="quarter" idx="12"/>
          </p:nvPr>
        </p:nvSpPr>
        <p:spPr/>
        <p:txBody>
          <a:bodyPr/>
          <a:lstStyle/>
          <a:p>
            <a:fld id="{648DF76F-C135-4C74-B914-C73210BC11CF}" type="slidenum">
              <a:rPr lang="tr-TR" smtClean="0"/>
              <a:t>10</a:t>
            </a:fld>
            <a:endParaRPr lang="tr-TR"/>
          </a:p>
        </p:txBody>
      </p:sp>
    </p:spTree>
    <p:extLst>
      <p:ext uri="{BB962C8B-B14F-4D97-AF65-F5344CB8AC3E}">
        <p14:creationId xmlns:p14="http://schemas.microsoft.com/office/powerpoint/2010/main" val="7768510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Kişiliğin yetişkin yönü</a:t>
            </a:r>
            <a:endParaRPr lang="tr-TR" dirty="0"/>
          </a:p>
        </p:txBody>
      </p:sp>
      <p:sp>
        <p:nvSpPr>
          <p:cNvPr id="3" name="İçerik Yer Tutucusu 2"/>
          <p:cNvSpPr>
            <a:spLocks noGrp="1"/>
          </p:cNvSpPr>
          <p:nvPr>
            <p:ph idx="1"/>
          </p:nvPr>
        </p:nvSpPr>
        <p:spPr/>
        <p:txBody>
          <a:bodyPr>
            <a:normAutofit lnSpcReduction="10000"/>
          </a:bodyPr>
          <a:lstStyle/>
          <a:p>
            <a:r>
              <a:rPr lang="tr-TR" dirty="0" smtClean="0"/>
              <a:t>Yetişkin «yetişmiş» ve olgun bir kişilik ve kimliğe erişmiş olan kişidir. Makul davranışlara sahiptir, kararlıdır, ne istediğini, ne yaptığını bilir, makul ölçülerde risk üstlenir. </a:t>
            </a:r>
          </a:p>
          <a:p>
            <a:r>
              <a:rPr lang="tr-TR" dirty="0" smtClean="0"/>
              <a:t>Yetişkin birey kendisinden ve hayatından memnundur.</a:t>
            </a:r>
          </a:p>
          <a:p>
            <a:r>
              <a:rPr lang="tr-TR" dirty="0" smtClean="0"/>
              <a:t>İdeal bir benlik durumuna sahiptir</a:t>
            </a:r>
          </a:p>
          <a:p>
            <a:r>
              <a:rPr lang="tr-TR" dirty="0" smtClean="0"/>
              <a:t>Öğrenmiştir, öğrenmeye devam eder ve edindiği bilgilere göre yaşamına yön verir. </a:t>
            </a:r>
            <a:endParaRPr lang="tr-TR" dirty="0"/>
          </a:p>
        </p:txBody>
      </p:sp>
      <p:sp>
        <p:nvSpPr>
          <p:cNvPr id="4" name="Veri Yer Tutucusu 3"/>
          <p:cNvSpPr>
            <a:spLocks noGrp="1"/>
          </p:cNvSpPr>
          <p:nvPr>
            <p:ph type="dt" sz="half" idx="10"/>
          </p:nvPr>
        </p:nvSpPr>
        <p:spPr/>
        <p:txBody>
          <a:bodyPr/>
          <a:lstStyle/>
          <a:p>
            <a:fld id="{D1E7CAED-EC24-43C8-9C63-7E12105309D2}" type="datetime1">
              <a:rPr lang="tr-TR" smtClean="0"/>
              <a:t>30.01.2018</a:t>
            </a:fld>
            <a:endParaRPr lang="tr-TR"/>
          </a:p>
        </p:txBody>
      </p:sp>
      <p:sp>
        <p:nvSpPr>
          <p:cNvPr id="5" name="Altbilgi Yer Tutucusu 4"/>
          <p:cNvSpPr>
            <a:spLocks noGrp="1"/>
          </p:cNvSpPr>
          <p:nvPr>
            <p:ph type="ftr" sz="quarter" idx="11"/>
          </p:nvPr>
        </p:nvSpPr>
        <p:spPr/>
        <p:txBody>
          <a:bodyPr/>
          <a:lstStyle/>
          <a:p>
            <a:r>
              <a:rPr lang="tr-TR" smtClean="0"/>
              <a:t>Prof. Dr. Hüner Şencan</a:t>
            </a:r>
            <a:endParaRPr lang="tr-TR" dirty="0"/>
          </a:p>
        </p:txBody>
      </p:sp>
      <p:sp>
        <p:nvSpPr>
          <p:cNvPr id="6" name="Slayt Numarası Yer Tutucusu 5"/>
          <p:cNvSpPr>
            <a:spLocks noGrp="1"/>
          </p:cNvSpPr>
          <p:nvPr>
            <p:ph type="sldNum" sz="quarter" idx="12"/>
          </p:nvPr>
        </p:nvSpPr>
        <p:spPr/>
        <p:txBody>
          <a:bodyPr/>
          <a:lstStyle/>
          <a:p>
            <a:fld id="{648DF76F-C135-4C74-B914-C73210BC11CF}" type="slidenum">
              <a:rPr lang="tr-TR" smtClean="0"/>
              <a:t>11</a:t>
            </a:fld>
            <a:endParaRPr lang="tr-TR"/>
          </a:p>
        </p:txBody>
      </p:sp>
    </p:spTree>
    <p:extLst>
      <p:ext uri="{BB962C8B-B14F-4D97-AF65-F5344CB8AC3E}">
        <p14:creationId xmlns:p14="http://schemas.microsoft.com/office/powerpoint/2010/main" val="42841849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Kişiliğin </a:t>
            </a:r>
            <a:r>
              <a:rPr lang="tr-TR" dirty="0" smtClean="0"/>
              <a:t>çocuk yönü</a:t>
            </a:r>
            <a:endParaRPr lang="tr-TR" dirty="0"/>
          </a:p>
        </p:txBody>
      </p:sp>
      <p:sp>
        <p:nvSpPr>
          <p:cNvPr id="3" name="İçerik Yer Tutucusu 2"/>
          <p:cNvSpPr>
            <a:spLocks noGrp="1"/>
          </p:cNvSpPr>
          <p:nvPr>
            <p:ph idx="1"/>
          </p:nvPr>
        </p:nvSpPr>
        <p:spPr/>
        <p:txBody>
          <a:bodyPr>
            <a:normAutofit fontScale="85000" lnSpcReduction="20000"/>
          </a:bodyPr>
          <a:lstStyle/>
          <a:p>
            <a:r>
              <a:rPr lang="tr-TR" dirty="0" smtClean="0"/>
              <a:t>Hayatımızda çocuk rolünü üç farklı şekilde oynayabiliriz.</a:t>
            </a:r>
          </a:p>
          <a:p>
            <a:pPr lvl="1"/>
            <a:r>
              <a:rPr lang="tr-TR" dirty="0" smtClean="0"/>
              <a:t>Doğal çocuk büyük ölçüde benliğinin farkında değildir ve çoğunlukla konuşma dışı gürültülerle tanınır. Örneğin </a:t>
            </a:r>
            <a:r>
              <a:rPr lang="tr-TR" dirty="0" err="1" smtClean="0"/>
              <a:t>yehoo</a:t>
            </a:r>
            <a:r>
              <a:rPr lang="tr-TR" dirty="0" smtClean="0"/>
              <a:t>, </a:t>
            </a:r>
            <a:r>
              <a:rPr lang="tr-TR" dirty="0" err="1" smtClean="0"/>
              <a:t>vayy</a:t>
            </a:r>
            <a:r>
              <a:rPr lang="tr-TR" dirty="0" smtClean="0"/>
              <a:t>, </a:t>
            </a:r>
            <a:r>
              <a:rPr lang="tr-TR" dirty="0" err="1" smtClean="0"/>
              <a:t>hoop</a:t>
            </a:r>
            <a:r>
              <a:rPr lang="tr-TR" dirty="0" smtClean="0"/>
              <a:t> gibi sesler çıkarır. Oyun oynamayı sever, açık bir kişidir ve dış etkilerin etkisi altında kalır.</a:t>
            </a:r>
          </a:p>
          <a:p>
            <a:pPr lvl="1"/>
            <a:r>
              <a:rPr lang="tr-TR" dirty="0" smtClean="0"/>
              <a:t>Kurnaz çocuk. Bu kişi küçük bir profesördür. Meraklıdır, etrafını ve çevresini araştırır. Her zaman yeni bir şeyleri deneyen, araştıran bir kişidir. Annesi onu kontrol etmekte zorluk çeker. Doğal çocuk gibi o da özgür bir çocuktur. Kendisini frenlemez.</a:t>
            </a:r>
          </a:p>
          <a:p>
            <a:pPr lvl="1"/>
            <a:r>
              <a:rPr lang="tr-TR" dirty="0" smtClean="0"/>
              <a:t>Uyumlu çocuk.  Etrafındaki çevreye uyum gösteren ve adapte olan çocuktur. Ya kendisini değiştirir veya hissettiği güçlere karşı isyan ederek onları değiştirmek suretiyle uyum sağlamaya çalışan kişidir. </a:t>
            </a:r>
          </a:p>
          <a:p>
            <a:pPr lvl="1"/>
            <a:endParaRPr lang="tr-TR" dirty="0"/>
          </a:p>
        </p:txBody>
      </p:sp>
      <p:sp>
        <p:nvSpPr>
          <p:cNvPr id="4" name="Veri Yer Tutucusu 3"/>
          <p:cNvSpPr>
            <a:spLocks noGrp="1"/>
          </p:cNvSpPr>
          <p:nvPr>
            <p:ph type="dt" sz="half" idx="10"/>
          </p:nvPr>
        </p:nvSpPr>
        <p:spPr/>
        <p:txBody>
          <a:bodyPr/>
          <a:lstStyle/>
          <a:p>
            <a:fld id="{D1E7CAED-EC24-43C8-9C63-7E12105309D2}" type="datetime1">
              <a:rPr lang="tr-TR" smtClean="0"/>
              <a:t>30.01.2018</a:t>
            </a:fld>
            <a:endParaRPr lang="tr-TR"/>
          </a:p>
        </p:txBody>
      </p:sp>
      <p:sp>
        <p:nvSpPr>
          <p:cNvPr id="5" name="Altbilgi Yer Tutucusu 4"/>
          <p:cNvSpPr>
            <a:spLocks noGrp="1"/>
          </p:cNvSpPr>
          <p:nvPr>
            <p:ph type="ftr" sz="quarter" idx="11"/>
          </p:nvPr>
        </p:nvSpPr>
        <p:spPr/>
        <p:txBody>
          <a:bodyPr/>
          <a:lstStyle/>
          <a:p>
            <a:r>
              <a:rPr lang="tr-TR" smtClean="0"/>
              <a:t>Prof. Dr. Hüner Şencan</a:t>
            </a:r>
            <a:endParaRPr lang="tr-TR" dirty="0"/>
          </a:p>
        </p:txBody>
      </p:sp>
      <p:sp>
        <p:nvSpPr>
          <p:cNvPr id="6" name="Slayt Numarası Yer Tutucusu 5"/>
          <p:cNvSpPr>
            <a:spLocks noGrp="1"/>
          </p:cNvSpPr>
          <p:nvPr>
            <p:ph type="sldNum" sz="quarter" idx="12"/>
          </p:nvPr>
        </p:nvSpPr>
        <p:spPr/>
        <p:txBody>
          <a:bodyPr/>
          <a:lstStyle/>
          <a:p>
            <a:fld id="{648DF76F-C135-4C74-B914-C73210BC11CF}" type="slidenum">
              <a:rPr lang="tr-TR" smtClean="0"/>
              <a:t>12</a:t>
            </a:fld>
            <a:endParaRPr lang="tr-TR"/>
          </a:p>
        </p:txBody>
      </p:sp>
    </p:spTree>
    <p:extLst>
      <p:ext uri="{BB962C8B-B14F-4D97-AF65-F5344CB8AC3E}">
        <p14:creationId xmlns:p14="http://schemas.microsoft.com/office/powerpoint/2010/main" val="19371031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İletişimler veya Etkileşimler</a:t>
            </a:r>
            <a:endParaRPr lang="tr-TR" dirty="0"/>
          </a:p>
        </p:txBody>
      </p:sp>
      <p:sp>
        <p:nvSpPr>
          <p:cNvPr id="3" name="İçerik Yer Tutucusu 2"/>
          <p:cNvSpPr>
            <a:spLocks noGrp="1"/>
          </p:cNvSpPr>
          <p:nvPr>
            <p:ph idx="1"/>
          </p:nvPr>
        </p:nvSpPr>
        <p:spPr/>
        <p:txBody>
          <a:bodyPr/>
          <a:lstStyle/>
          <a:p>
            <a:r>
              <a:rPr lang="tr-TR" dirty="0" smtClean="0"/>
              <a:t>İki kişi birbiriyle iletişim içine girdiği zaman «etkileşim» olur. Etkileşimlerin çoğu beklentilerle uyumlu olmadığı için başarısız olur.</a:t>
            </a:r>
          </a:p>
          <a:p>
            <a:endParaRPr lang="tr-TR" dirty="0"/>
          </a:p>
        </p:txBody>
      </p:sp>
      <p:sp>
        <p:nvSpPr>
          <p:cNvPr id="4" name="Veri Yer Tutucusu 3"/>
          <p:cNvSpPr>
            <a:spLocks noGrp="1"/>
          </p:cNvSpPr>
          <p:nvPr>
            <p:ph type="dt" sz="half" idx="10"/>
          </p:nvPr>
        </p:nvSpPr>
        <p:spPr/>
        <p:txBody>
          <a:bodyPr/>
          <a:lstStyle/>
          <a:p>
            <a:fld id="{D1E7CAED-EC24-43C8-9C63-7E12105309D2}" type="datetime1">
              <a:rPr lang="tr-TR" smtClean="0"/>
              <a:t>30.01.2018</a:t>
            </a:fld>
            <a:endParaRPr lang="tr-TR"/>
          </a:p>
        </p:txBody>
      </p:sp>
      <p:sp>
        <p:nvSpPr>
          <p:cNvPr id="5" name="Altbilgi Yer Tutucusu 4"/>
          <p:cNvSpPr>
            <a:spLocks noGrp="1"/>
          </p:cNvSpPr>
          <p:nvPr>
            <p:ph type="ftr" sz="quarter" idx="11"/>
          </p:nvPr>
        </p:nvSpPr>
        <p:spPr/>
        <p:txBody>
          <a:bodyPr/>
          <a:lstStyle/>
          <a:p>
            <a:r>
              <a:rPr lang="tr-TR" smtClean="0"/>
              <a:t>Prof. Dr. Hüner Şencan</a:t>
            </a:r>
            <a:endParaRPr lang="tr-TR" dirty="0"/>
          </a:p>
        </p:txBody>
      </p:sp>
      <p:sp>
        <p:nvSpPr>
          <p:cNvPr id="6" name="Slayt Numarası Yer Tutucusu 5"/>
          <p:cNvSpPr>
            <a:spLocks noGrp="1"/>
          </p:cNvSpPr>
          <p:nvPr>
            <p:ph type="sldNum" sz="quarter" idx="12"/>
          </p:nvPr>
        </p:nvSpPr>
        <p:spPr/>
        <p:txBody>
          <a:bodyPr/>
          <a:lstStyle/>
          <a:p>
            <a:fld id="{648DF76F-C135-4C74-B914-C73210BC11CF}" type="slidenum">
              <a:rPr lang="tr-TR" smtClean="0"/>
              <a:t>13</a:t>
            </a:fld>
            <a:endParaRPr lang="tr-TR"/>
          </a:p>
        </p:txBody>
      </p:sp>
      <p:pic>
        <p:nvPicPr>
          <p:cNvPr id="9218" name="Picture 2" descr="Image result for eric berne adul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824" y="3645024"/>
            <a:ext cx="2262998" cy="2088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57565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Etkileşimlerin uyumu</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Ana baba çocuklarıyla ana-baba kimliğiyle konuşur ve etkileşim içine girer. Birbirleriyle konuşurken ise yetişkin kimlikleriyle konuşurlar. Ana baba çocuklarından çocuk kimliğiyle tepki göstermelerini beklerler. </a:t>
            </a:r>
          </a:p>
          <a:p>
            <a:r>
              <a:rPr lang="tr-TR" dirty="0" smtClean="0"/>
              <a:t>Gözeten ebeveyn doğal çocuğa konuşur, kontrol eden ebeveyn uyumcul çocuğa konuşur. Bu tür iletişimlerde zıt bir etkileşim söz konusudur.  Gözeten ebeveyne çocuk benliğiyle cevap verildiği zaman bir anlaşmazlık ortaya çıkar. Bütünleyici etkileşim birbirinden beklentilerin aynı düzeyde gerçekleştiği etkileşimdir. Problemler genellikle çapraz etkileşimlerde ortaya çıkar. Çünkü karşı taraftaki kişi farklı bir düzeydedir. </a:t>
            </a:r>
          </a:p>
          <a:p>
            <a:r>
              <a:rPr lang="tr-TR" dirty="0" smtClean="0"/>
              <a:t>İdeal etkileşim biçimi yetişkin-yetişkin iletişimi ile ebeveyn-ebeveyn iletişimidir. </a:t>
            </a:r>
            <a:endParaRPr lang="tr-TR" dirty="0"/>
          </a:p>
        </p:txBody>
      </p:sp>
      <p:sp>
        <p:nvSpPr>
          <p:cNvPr id="4" name="Veri Yer Tutucusu 3"/>
          <p:cNvSpPr>
            <a:spLocks noGrp="1"/>
          </p:cNvSpPr>
          <p:nvPr>
            <p:ph type="dt" sz="half" idx="10"/>
          </p:nvPr>
        </p:nvSpPr>
        <p:spPr/>
        <p:txBody>
          <a:bodyPr/>
          <a:lstStyle/>
          <a:p>
            <a:fld id="{D1E7CAED-EC24-43C8-9C63-7E12105309D2}" type="datetime1">
              <a:rPr lang="tr-TR" smtClean="0"/>
              <a:t>30.01.2018</a:t>
            </a:fld>
            <a:endParaRPr lang="tr-TR"/>
          </a:p>
        </p:txBody>
      </p:sp>
      <p:sp>
        <p:nvSpPr>
          <p:cNvPr id="5" name="Altbilgi Yer Tutucusu 4"/>
          <p:cNvSpPr>
            <a:spLocks noGrp="1"/>
          </p:cNvSpPr>
          <p:nvPr>
            <p:ph type="ftr" sz="quarter" idx="11"/>
          </p:nvPr>
        </p:nvSpPr>
        <p:spPr/>
        <p:txBody>
          <a:bodyPr/>
          <a:lstStyle/>
          <a:p>
            <a:r>
              <a:rPr lang="tr-TR" smtClean="0"/>
              <a:t>Prof. Dr. Hüner Şencan</a:t>
            </a:r>
            <a:endParaRPr lang="tr-TR" dirty="0"/>
          </a:p>
        </p:txBody>
      </p:sp>
      <p:sp>
        <p:nvSpPr>
          <p:cNvPr id="6" name="Slayt Numarası Yer Tutucusu 5"/>
          <p:cNvSpPr>
            <a:spLocks noGrp="1"/>
          </p:cNvSpPr>
          <p:nvPr>
            <p:ph type="sldNum" sz="quarter" idx="12"/>
          </p:nvPr>
        </p:nvSpPr>
        <p:spPr/>
        <p:txBody>
          <a:bodyPr/>
          <a:lstStyle/>
          <a:p>
            <a:fld id="{648DF76F-C135-4C74-B914-C73210BC11CF}" type="slidenum">
              <a:rPr lang="tr-TR" smtClean="0"/>
              <a:t>14</a:t>
            </a:fld>
            <a:endParaRPr lang="tr-TR"/>
          </a:p>
        </p:txBody>
      </p:sp>
    </p:spTree>
    <p:extLst>
      <p:ext uri="{BB962C8B-B14F-4D97-AF65-F5344CB8AC3E}">
        <p14:creationId xmlns:p14="http://schemas.microsoft.com/office/powerpoint/2010/main" val="12277013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Benlik Durumları</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İyi veya kötü benlik durumu (ebeveyn-yetişkin-çocuk) diye bir şey yoktur. </a:t>
            </a:r>
          </a:p>
          <a:p>
            <a:r>
              <a:rPr lang="tr-TR" dirty="0" smtClean="0"/>
              <a:t>Sağlıklı bir kişilik her üç rolü de zaman zaman oynayabilir. </a:t>
            </a:r>
          </a:p>
          <a:p>
            <a:r>
              <a:rPr lang="tr-TR" dirty="0" smtClean="0"/>
              <a:t>Önemli olan zor durumlarda uygun benlik durumunu seçmek ve o rol ile ilişkiye girmektir ve çoğunlukla bu benlik durumu yetişkin benlik durumudur. </a:t>
            </a:r>
          </a:p>
          <a:p>
            <a:r>
              <a:rPr lang="tr-TR" dirty="0" smtClean="0"/>
              <a:t>Fakat zor durumlarda genellikle yetişkin benlik durumlarıyla değil diğer benlik durumlarıyla ilişki kurar ve etkileşim içine gireriz ve bu yaklaşım bizi zor durumda bırakır.</a:t>
            </a:r>
          </a:p>
          <a:p>
            <a:r>
              <a:rPr lang="tr-TR" dirty="0" smtClean="0"/>
              <a:t>Kural olarak iletişim insanlar benzer benlik durumlarıyla etkileşime girdikleri sürece devam eder, aksi halde kesilir.</a:t>
            </a:r>
          </a:p>
          <a:p>
            <a:r>
              <a:rPr lang="tr-TR" dirty="0" smtClean="0"/>
              <a:t>Etkileşim kesildiği zaman iletişim için yeni bir zemin, yeni bir yaklaşım biçimi bulmak zorunda kalırız. </a:t>
            </a:r>
          </a:p>
          <a:p>
            <a:endParaRPr lang="tr-TR" dirty="0"/>
          </a:p>
        </p:txBody>
      </p:sp>
      <p:sp>
        <p:nvSpPr>
          <p:cNvPr id="4" name="Veri Yer Tutucusu 3"/>
          <p:cNvSpPr>
            <a:spLocks noGrp="1"/>
          </p:cNvSpPr>
          <p:nvPr>
            <p:ph type="dt" sz="half" idx="10"/>
          </p:nvPr>
        </p:nvSpPr>
        <p:spPr/>
        <p:txBody>
          <a:bodyPr/>
          <a:lstStyle/>
          <a:p>
            <a:fld id="{D1E7CAED-EC24-43C8-9C63-7E12105309D2}" type="datetime1">
              <a:rPr lang="tr-TR" smtClean="0"/>
              <a:t>30.01.2018</a:t>
            </a:fld>
            <a:endParaRPr lang="tr-TR"/>
          </a:p>
        </p:txBody>
      </p:sp>
      <p:sp>
        <p:nvSpPr>
          <p:cNvPr id="5" name="Altbilgi Yer Tutucusu 4"/>
          <p:cNvSpPr>
            <a:spLocks noGrp="1"/>
          </p:cNvSpPr>
          <p:nvPr>
            <p:ph type="ftr" sz="quarter" idx="11"/>
          </p:nvPr>
        </p:nvSpPr>
        <p:spPr/>
        <p:txBody>
          <a:bodyPr/>
          <a:lstStyle/>
          <a:p>
            <a:r>
              <a:rPr lang="tr-TR" smtClean="0"/>
              <a:t>Prof. Dr. Hüner Şencan</a:t>
            </a:r>
            <a:endParaRPr lang="tr-TR" dirty="0"/>
          </a:p>
        </p:txBody>
      </p:sp>
      <p:sp>
        <p:nvSpPr>
          <p:cNvPr id="6" name="Slayt Numarası Yer Tutucusu 5"/>
          <p:cNvSpPr>
            <a:spLocks noGrp="1"/>
          </p:cNvSpPr>
          <p:nvPr>
            <p:ph type="sldNum" sz="quarter" idx="12"/>
          </p:nvPr>
        </p:nvSpPr>
        <p:spPr/>
        <p:txBody>
          <a:bodyPr/>
          <a:lstStyle/>
          <a:p>
            <a:fld id="{648DF76F-C135-4C74-B914-C73210BC11CF}" type="slidenum">
              <a:rPr lang="tr-TR" smtClean="0"/>
              <a:t>15</a:t>
            </a:fld>
            <a:endParaRPr lang="tr-TR"/>
          </a:p>
        </p:txBody>
      </p:sp>
    </p:spTree>
    <p:extLst>
      <p:ext uri="{BB962C8B-B14F-4D97-AF65-F5344CB8AC3E}">
        <p14:creationId xmlns:p14="http://schemas.microsoft.com/office/powerpoint/2010/main" val="25471490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Freud’çu yaklaşım-1</a:t>
            </a:r>
            <a:endParaRPr lang="tr-TR" dirty="0"/>
          </a:p>
        </p:txBody>
      </p:sp>
      <p:sp>
        <p:nvSpPr>
          <p:cNvPr id="3" name="İçerik Yer Tutucusu 2"/>
          <p:cNvSpPr>
            <a:spLocks noGrp="1"/>
          </p:cNvSpPr>
          <p:nvPr>
            <p:ph idx="1"/>
          </p:nvPr>
        </p:nvSpPr>
        <p:spPr/>
        <p:txBody>
          <a:bodyPr>
            <a:normAutofit fontScale="55000" lnSpcReduction="20000"/>
          </a:bodyPr>
          <a:lstStyle/>
          <a:p>
            <a:r>
              <a:rPr lang="tr-TR" sz="3500" dirty="0" smtClean="0"/>
              <a:t>Sigmund Freud kişilik ve iletişimi açıklamak için oldukça etkili olan birkaç öğe üzerinde durmuştur. Freud insanın sahip olduğu bilinç düzeyini dikkate alarak bilinci üç katmanlı olarak açıklamıştır.</a:t>
            </a:r>
          </a:p>
          <a:p>
            <a:r>
              <a:rPr lang="tr-TR" sz="3500" dirty="0" smtClean="0"/>
              <a:t>Birinci düzey </a:t>
            </a:r>
            <a:r>
              <a:rPr lang="tr-TR" sz="3500" b="1" dirty="0" smtClean="0"/>
              <a:t>bilinçli zihindir</a:t>
            </a:r>
            <a:r>
              <a:rPr lang="tr-TR" sz="3500" dirty="0" smtClean="0"/>
              <a:t>. Dikkat yoğunlaşması içinde olduğumuz andır. Mevcut düşünce süreçlerimizi, nesnelere yönelttiğimiz dikkati, burada ve şimdi olma sürecini yansıtır.</a:t>
            </a:r>
          </a:p>
          <a:p>
            <a:r>
              <a:rPr lang="tr-TR" sz="3500" dirty="0" smtClean="0"/>
              <a:t>İkinci düzey, </a:t>
            </a:r>
            <a:r>
              <a:rPr lang="tr-TR" sz="3500" b="1" dirty="0" smtClean="0"/>
              <a:t>bilinç öncesi zihindir</a:t>
            </a:r>
            <a:r>
              <a:rPr lang="tr-TR" sz="3500" dirty="0" smtClean="0"/>
              <a:t>. Bir takım olayların farkında olduğumuz fakat çok fazla dikkat etmediğimiz durumları yansıtır. İçlerinden sadece önem verdiklerimizi dikkat alanımızın içine alır ve bilinç düzeyine getiririz. Bu görüş ve düşünceler bastırılmamıştır.  Kolaylıkla hatırlanır ve bilinç düzeyine getirilir.  Gizli olmayan, açıklıkla ve rahatlıkla dile getirilebilen hatıralardır. </a:t>
            </a:r>
          </a:p>
          <a:p>
            <a:r>
              <a:rPr lang="tr-TR" sz="3500" dirty="0" smtClean="0"/>
              <a:t>Üçüncü düzey, </a:t>
            </a:r>
            <a:r>
              <a:rPr lang="tr-TR" sz="3500" b="1" dirty="0" smtClean="0"/>
              <a:t>bilinç altı zihindir</a:t>
            </a:r>
            <a:r>
              <a:rPr lang="tr-TR" sz="3500" dirty="0" smtClean="0"/>
              <a:t>. </a:t>
            </a:r>
            <a:r>
              <a:rPr lang="tr-TR" sz="3500" dirty="0"/>
              <a:t>Çaba sarf </a:t>
            </a:r>
            <a:r>
              <a:rPr lang="tr-TR" sz="3500" dirty="0" smtClean="0"/>
              <a:t>etmeden, birden aklımıza gelen düşüncelerdir. Bunlar farkına varmadan hareket ve davranışlarımızı etkiler. Farkında olmadan parmaklarımızla başımızı taramamız örnek gösterilebilir. Yine farkında olmadan veya bilinçsizce bir kişi hakkındaki olumsuz görüşlerimizin ağzımızdan çıkan bir kelime veya cümle ile açığa çıkması gibi. Bilinç altının veya şuur altının dışa yansımasıdır. Gizli, örtülü düşüncemiz açığa çıkıverir.   </a:t>
            </a:r>
            <a:endParaRPr lang="tr-TR" sz="3500" dirty="0"/>
          </a:p>
          <a:p>
            <a:endParaRPr lang="tr-TR" dirty="0"/>
          </a:p>
        </p:txBody>
      </p:sp>
      <p:sp>
        <p:nvSpPr>
          <p:cNvPr id="4" name="Veri Yer Tutucusu 3"/>
          <p:cNvSpPr>
            <a:spLocks noGrp="1"/>
          </p:cNvSpPr>
          <p:nvPr>
            <p:ph type="dt" sz="half" idx="10"/>
          </p:nvPr>
        </p:nvSpPr>
        <p:spPr/>
        <p:txBody>
          <a:bodyPr/>
          <a:lstStyle/>
          <a:p>
            <a:fld id="{D1E7CAED-EC24-43C8-9C63-7E12105309D2}" type="datetime1">
              <a:rPr lang="tr-TR" smtClean="0"/>
              <a:t>30.01.2018</a:t>
            </a:fld>
            <a:endParaRPr lang="tr-TR"/>
          </a:p>
        </p:txBody>
      </p:sp>
      <p:sp>
        <p:nvSpPr>
          <p:cNvPr id="5" name="Altbilgi Yer Tutucusu 4"/>
          <p:cNvSpPr>
            <a:spLocks noGrp="1"/>
          </p:cNvSpPr>
          <p:nvPr>
            <p:ph type="ftr" sz="quarter" idx="11"/>
          </p:nvPr>
        </p:nvSpPr>
        <p:spPr/>
        <p:txBody>
          <a:bodyPr/>
          <a:lstStyle/>
          <a:p>
            <a:r>
              <a:rPr lang="tr-TR" smtClean="0"/>
              <a:t>Prof. Dr. Hüner Şencan</a:t>
            </a:r>
            <a:endParaRPr lang="tr-TR" dirty="0"/>
          </a:p>
        </p:txBody>
      </p:sp>
      <p:sp>
        <p:nvSpPr>
          <p:cNvPr id="6" name="Slayt Numarası Yer Tutucusu 5"/>
          <p:cNvSpPr>
            <a:spLocks noGrp="1"/>
          </p:cNvSpPr>
          <p:nvPr>
            <p:ph type="sldNum" sz="quarter" idx="12"/>
          </p:nvPr>
        </p:nvSpPr>
        <p:spPr/>
        <p:txBody>
          <a:bodyPr/>
          <a:lstStyle/>
          <a:p>
            <a:fld id="{648DF76F-C135-4C74-B914-C73210BC11CF}" type="slidenum">
              <a:rPr lang="tr-TR" smtClean="0"/>
              <a:t>16</a:t>
            </a:fld>
            <a:endParaRPr lang="tr-TR"/>
          </a:p>
        </p:txBody>
      </p:sp>
    </p:spTree>
    <p:extLst>
      <p:ext uri="{BB962C8B-B14F-4D97-AF65-F5344CB8AC3E}">
        <p14:creationId xmlns:p14="http://schemas.microsoft.com/office/powerpoint/2010/main" val="12773828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Freud’çu </a:t>
            </a:r>
            <a:r>
              <a:rPr lang="tr-TR" dirty="0" smtClean="0"/>
              <a:t>yaklaşım-2</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Freud’un temel bulgusu davranışların çoğunun </a:t>
            </a:r>
            <a:r>
              <a:rPr lang="tr-TR" u="sng" dirty="0" smtClean="0"/>
              <a:t>bilinç altı düşünme süreçlerinin ürünü </a:t>
            </a:r>
            <a:r>
              <a:rPr lang="tr-TR" dirty="0" smtClean="0"/>
              <a:t>olduğudur. Eğer bu görüş doğruysa iletişim süreci içinde çoğu kez bilinç altında sakladığımız görüş ve düşüncelerimizi saklayamaz veya onların açığa çıkmasına engel olamayız. </a:t>
            </a:r>
          </a:p>
          <a:p>
            <a:r>
              <a:rPr lang="tr-TR" dirty="0" smtClean="0"/>
              <a:t>Ne kadar kaçınmak, onları saklamak veya tersi bir şekilde davranmak istesek de bilinç altında </a:t>
            </a:r>
            <a:r>
              <a:rPr lang="tr-TR" b="1" dirty="0" smtClean="0"/>
              <a:t>bastırılan</a:t>
            </a:r>
            <a:r>
              <a:rPr lang="tr-TR" dirty="0" smtClean="0"/>
              <a:t> bu görüşler bir şekilde kendisini açığa vurur ve sonuçta karşılıklı iletişimin üzerinde olumsuz etki yaratır. </a:t>
            </a:r>
            <a:endParaRPr lang="tr-TR" dirty="0"/>
          </a:p>
        </p:txBody>
      </p:sp>
      <p:sp>
        <p:nvSpPr>
          <p:cNvPr id="4" name="Veri Yer Tutucusu 3"/>
          <p:cNvSpPr>
            <a:spLocks noGrp="1"/>
          </p:cNvSpPr>
          <p:nvPr>
            <p:ph type="dt" sz="half" idx="10"/>
          </p:nvPr>
        </p:nvSpPr>
        <p:spPr/>
        <p:txBody>
          <a:bodyPr/>
          <a:lstStyle/>
          <a:p>
            <a:fld id="{D1E7CAED-EC24-43C8-9C63-7E12105309D2}" type="datetime1">
              <a:rPr lang="tr-TR" smtClean="0"/>
              <a:t>30.01.2018</a:t>
            </a:fld>
            <a:endParaRPr lang="tr-TR"/>
          </a:p>
        </p:txBody>
      </p:sp>
      <p:sp>
        <p:nvSpPr>
          <p:cNvPr id="5" name="Altbilgi Yer Tutucusu 4"/>
          <p:cNvSpPr>
            <a:spLocks noGrp="1"/>
          </p:cNvSpPr>
          <p:nvPr>
            <p:ph type="ftr" sz="quarter" idx="11"/>
          </p:nvPr>
        </p:nvSpPr>
        <p:spPr/>
        <p:txBody>
          <a:bodyPr/>
          <a:lstStyle/>
          <a:p>
            <a:r>
              <a:rPr lang="tr-TR" smtClean="0"/>
              <a:t>Prof. Dr. Hüner Şencan</a:t>
            </a:r>
            <a:endParaRPr lang="tr-TR" dirty="0"/>
          </a:p>
        </p:txBody>
      </p:sp>
      <p:sp>
        <p:nvSpPr>
          <p:cNvPr id="6" name="Slayt Numarası Yer Tutucusu 5"/>
          <p:cNvSpPr>
            <a:spLocks noGrp="1"/>
          </p:cNvSpPr>
          <p:nvPr>
            <p:ph type="sldNum" sz="quarter" idx="12"/>
          </p:nvPr>
        </p:nvSpPr>
        <p:spPr/>
        <p:txBody>
          <a:bodyPr/>
          <a:lstStyle/>
          <a:p>
            <a:fld id="{648DF76F-C135-4C74-B914-C73210BC11CF}" type="slidenum">
              <a:rPr lang="tr-TR" smtClean="0"/>
              <a:t>17</a:t>
            </a:fld>
            <a:endParaRPr lang="tr-TR"/>
          </a:p>
        </p:txBody>
      </p:sp>
    </p:spTree>
    <p:extLst>
      <p:ext uri="{BB962C8B-B14F-4D97-AF65-F5344CB8AC3E}">
        <p14:creationId xmlns:p14="http://schemas.microsoft.com/office/powerpoint/2010/main" val="22108217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Kişiliğin üç yönü</a:t>
            </a:r>
            <a:endParaRPr lang="tr-TR" dirty="0"/>
          </a:p>
        </p:txBody>
      </p:sp>
      <p:sp>
        <p:nvSpPr>
          <p:cNvPr id="3" name="İçerik Yer Tutucusu 2"/>
          <p:cNvSpPr>
            <a:spLocks noGrp="1"/>
          </p:cNvSpPr>
          <p:nvPr>
            <p:ph idx="1"/>
          </p:nvPr>
        </p:nvSpPr>
        <p:spPr/>
        <p:txBody>
          <a:bodyPr/>
          <a:lstStyle/>
          <a:p>
            <a:r>
              <a:rPr lang="tr-TR" b="1" dirty="0" smtClean="0"/>
              <a:t>İd</a:t>
            </a:r>
            <a:r>
              <a:rPr lang="tr-TR" dirty="0" smtClean="0"/>
              <a:t> (alt benlik): Nefis, arzular veya ilkel istekler, hazcılık, hoşnutluk.</a:t>
            </a:r>
          </a:p>
          <a:p>
            <a:endParaRPr lang="tr-TR" dirty="0" smtClean="0"/>
          </a:p>
          <a:p>
            <a:r>
              <a:rPr lang="tr-TR" b="1" dirty="0" smtClean="0"/>
              <a:t>Ego</a:t>
            </a:r>
            <a:r>
              <a:rPr lang="tr-TR" dirty="0" smtClean="0"/>
              <a:t> (benlik):  </a:t>
            </a:r>
            <a:r>
              <a:rPr lang="tr-TR" dirty="0"/>
              <a:t>B</a:t>
            </a:r>
            <a:r>
              <a:rPr lang="tr-TR" dirty="0" smtClean="0"/>
              <a:t>ilinç veya şuur, akıl, irade, gerçeklik</a:t>
            </a:r>
          </a:p>
          <a:p>
            <a:endParaRPr lang="tr-TR" dirty="0" smtClean="0"/>
          </a:p>
          <a:p>
            <a:r>
              <a:rPr lang="tr-TR" b="1" dirty="0" smtClean="0"/>
              <a:t>Süper ego </a:t>
            </a:r>
            <a:r>
              <a:rPr lang="tr-TR" dirty="0" smtClean="0"/>
              <a:t>(üst benlik): </a:t>
            </a:r>
            <a:r>
              <a:rPr lang="tr-TR" dirty="0"/>
              <a:t>A</a:t>
            </a:r>
            <a:r>
              <a:rPr lang="tr-TR" dirty="0" smtClean="0"/>
              <a:t>kıl, ahlak, değerler, töreler, normlar veya kurallar)</a:t>
            </a:r>
            <a:endParaRPr lang="tr-TR" dirty="0"/>
          </a:p>
        </p:txBody>
      </p:sp>
      <p:sp>
        <p:nvSpPr>
          <p:cNvPr id="4" name="Veri Yer Tutucusu 3"/>
          <p:cNvSpPr>
            <a:spLocks noGrp="1"/>
          </p:cNvSpPr>
          <p:nvPr>
            <p:ph type="dt" sz="half" idx="10"/>
          </p:nvPr>
        </p:nvSpPr>
        <p:spPr/>
        <p:txBody>
          <a:bodyPr/>
          <a:lstStyle/>
          <a:p>
            <a:fld id="{D1E7CAED-EC24-43C8-9C63-7E12105309D2}" type="datetime1">
              <a:rPr lang="tr-TR" smtClean="0"/>
              <a:t>30.01.2018</a:t>
            </a:fld>
            <a:endParaRPr lang="tr-TR"/>
          </a:p>
        </p:txBody>
      </p:sp>
      <p:sp>
        <p:nvSpPr>
          <p:cNvPr id="5" name="Altbilgi Yer Tutucusu 4"/>
          <p:cNvSpPr>
            <a:spLocks noGrp="1"/>
          </p:cNvSpPr>
          <p:nvPr>
            <p:ph type="ftr" sz="quarter" idx="11"/>
          </p:nvPr>
        </p:nvSpPr>
        <p:spPr/>
        <p:txBody>
          <a:bodyPr/>
          <a:lstStyle/>
          <a:p>
            <a:r>
              <a:rPr lang="tr-TR" smtClean="0"/>
              <a:t>Prof. Dr. Hüner Şencan</a:t>
            </a:r>
            <a:endParaRPr lang="tr-TR" dirty="0"/>
          </a:p>
        </p:txBody>
      </p:sp>
      <p:sp>
        <p:nvSpPr>
          <p:cNvPr id="6" name="Slayt Numarası Yer Tutucusu 5"/>
          <p:cNvSpPr>
            <a:spLocks noGrp="1"/>
          </p:cNvSpPr>
          <p:nvPr>
            <p:ph type="sldNum" sz="quarter" idx="12"/>
          </p:nvPr>
        </p:nvSpPr>
        <p:spPr/>
        <p:txBody>
          <a:bodyPr/>
          <a:lstStyle/>
          <a:p>
            <a:fld id="{648DF76F-C135-4C74-B914-C73210BC11CF}" type="slidenum">
              <a:rPr lang="tr-TR" smtClean="0"/>
              <a:t>18</a:t>
            </a:fld>
            <a:endParaRPr lang="tr-TR"/>
          </a:p>
        </p:txBody>
      </p:sp>
    </p:spTree>
    <p:extLst>
      <p:ext uri="{BB962C8B-B14F-4D97-AF65-F5344CB8AC3E}">
        <p14:creationId xmlns:p14="http://schemas.microsoft.com/office/powerpoint/2010/main" val="23837382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Kişiliğin üç yönü</a:t>
            </a:r>
          </a:p>
        </p:txBody>
      </p:sp>
      <p:sp>
        <p:nvSpPr>
          <p:cNvPr id="4" name="Veri Yer Tutucusu 3"/>
          <p:cNvSpPr>
            <a:spLocks noGrp="1"/>
          </p:cNvSpPr>
          <p:nvPr>
            <p:ph type="dt" sz="half" idx="10"/>
          </p:nvPr>
        </p:nvSpPr>
        <p:spPr/>
        <p:txBody>
          <a:bodyPr/>
          <a:lstStyle/>
          <a:p>
            <a:fld id="{D1E7CAED-EC24-43C8-9C63-7E12105309D2}" type="datetime1">
              <a:rPr lang="tr-TR" smtClean="0"/>
              <a:t>30.01.2018</a:t>
            </a:fld>
            <a:endParaRPr lang="tr-TR"/>
          </a:p>
        </p:txBody>
      </p:sp>
      <p:sp>
        <p:nvSpPr>
          <p:cNvPr id="5" name="Altbilgi Yer Tutucusu 4"/>
          <p:cNvSpPr>
            <a:spLocks noGrp="1"/>
          </p:cNvSpPr>
          <p:nvPr>
            <p:ph type="ftr" sz="quarter" idx="11"/>
          </p:nvPr>
        </p:nvSpPr>
        <p:spPr/>
        <p:txBody>
          <a:bodyPr/>
          <a:lstStyle/>
          <a:p>
            <a:r>
              <a:rPr lang="tr-TR" smtClean="0"/>
              <a:t>Prof. Dr. Hüner Şencan</a:t>
            </a:r>
            <a:endParaRPr lang="tr-TR" dirty="0"/>
          </a:p>
        </p:txBody>
      </p:sp>
      <p:sp>
        <p:nvSpPr>
          <p:cNvPr id="6" name="Slayt Numarası Yer Tutucusu 5"/>
          <p:cNvSpPr>
            <a:spLocks noGrp="1"/>
          </p:cNvSpPr>
          <p:nvPr>
            <p:ph type="sldNum" sz="quarter" idx="12"/>
          </p:nvPr>
        </p:nvSpPr>
        <p:spPr/>
        <p:txBody>
          <a:bodyPr/>
          <a:lstStyle/>
          <a:p>
            <a:fld id="{648DF76F-C135-4C74-B914-C73210BC11CF}" type="slidenum">
              <a:rPr lang="tr-TR" smtClean="0"/>
              <a:t>19</a:t>
            </a:fld>
            <a:endParaRPr lang="tr-TR"/>
          </a:p>
        </p:txBody>
      </p:sp>
      <p:pic>
        <p:nvPicPr>
          <p:cNvPr id="10244" name="Picture 4" descr="Image result for id ego superego reality values"/>
          <p:cNvPicPr>
            <a:picLocks noChangeAspect="1" noChangeArrowheads="1"/>
          </p:cNvPicPr>
          <p:nvPr/>
        </p:nvPicPr>
        <p:blipFill rotWithShape="1">
          <a:blip r:embed="rId2">
            <a:extLst>
              <a:ext uri="{28A0092B-C50C-407E-A947-70E740481C1C}">
                <a14:useLocalDpi xmlns:a14="http://schemas.microsoft.com/office/drawing/2010/main" val="0"/>
              </a:ext>
            </a:extLst>
          </a:blip>
          <a:srcRect t="14356" r="3551" b="4041"/>
          <a:stretch/>
        </p:blipFill>
        <p:spPr bwMode="auto">
          <a:xfrm>
            <a:off x="1247924" y="1206252"/>
            <a:ext cx="6719377" cy="5184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4592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Part 66</a:t>
            </a:r>
            <a:endParaRPr lang="tr-TR" dirty="0"/>
          </a:p>
        </p:txBody>
      </p:sp>
      <p:sp>
        <p:nvSpPr>
          <p:cNvPr id="3" name="İçerik Yer Tutucusu 2"/>
          <p:cNvSpPr>
            <a:spLocks noGrp="1"/>
          </p:cNvSpPr>
          <p:nvPr>
            <p:ph idx="1"/>
          </p:nvPr>
        </p:nvSpPr>
        <p:spPr/>
        <p:txBody>
          <a:bodyPr>
            <a:normAutofit fontScale="62500" lnSpcReduction="20000"/>
          </a:bodyPr>
          <a:lstStyle/>
          <a:p>
            <a:r>
              <a:rPr lang="tr-TR" b="1" dirty="0" smtClean="0"/>
              <a:t>Avrupa Birliği’nde bütün ticari havayolları, Uçak Bakım Personelini </a:t>
            </a:r>
            <a:r>
              <a:rPr lang="en-US" b="1" dirty="0" smtClean="0"/>
              <a:t>EASA</a:t>
            </a:r>
            <a:r>
              <a:rPr lang="tr-TR" b="1" dirty="0" smtClean="0"/>
              <a:t>’</a:t>
            </a:r>
            <a:r>
              <a:rPr lang="tr-TR" b="1" dirty="0" err="1" smtClean="0"/>
              <a:t>nın</a:t>
            </a:r>
            <a:r>
              <a:rPr lang="en-US" b="1" dirty="0" smtClean="0"/>
              <a:t> </a:t>
            </a:r>
            <a:r>
              <a:rPr lang="tr-TR" b="1" dirty="0" smtClean="0"/>
              <a:t>Part 66’ya göre sertifikalandırmak zorundadır. </a:t>
            </a:r>
            <a:r>
              <a:rPr lang="tr-TR" b="1" dirty="0" smtClean="0"/>
              <a:t>Üç tür sertifika vardır. </a:t>
            </a:r>
          </a:p>
          <a:p>
            <a:endParaRPr lang="tr-TR" b="1" dirty="0" smtClean="0"/>
          </a:p>
          <a:p>
            <a:pPr lvl="1"/>
            <a:r>
              <a:rPr lang="tr-TR" b="1" dirty="0" smtClean="0"/>
              <a:t>Kategori A</a:t>
            </a:r>
          </a:p>
          <a:p>
            <a:pPr lvl="1"/>
            <a:r>
              <a:rPr lang="tr-TR" b="1" dirty="0"/>
              <a:t>Kategori </a:t>
            </a:r>
            <a:r>
              <a:rPr lang="tr-TR" b="1" dirty="0" smtClean="0"/>
              <a:t>B</a:t>
            </a:r>
            <a:endParaRPr lang="tr-TR" b="1" dirty="0"/>
          </a:p>
          <a:p>
            <a:pPr lvl="1"/>
            <a:r>
              <a:rPr lang="tr-TR" b="1" dirty="0"/>
              <a:t>Kategori </a:t>
            </a:r>
            <a:r>
              <a:rPr lang="tr-TR" b="1" dirty="0" smtClean="0"/>
              <a:t>C</a:t>
            </a:r>
          </a:p>
          <a:p>
            <a:pPr lvl="1"/>
            <a:endParaRPr lang="tr-TR" b="1" dirty="0" smtClean="0"/>
          </a:p>
          <a:p>
            <a:pPr lvl="1"/>
            <a:r>
              <a:rPr lang="tr-TR" b="1" dirty="0" smtClean="0"/>
              <a:t>İnsan faktörleri için </a:t>
            </a:r>
            <a:r>
              <a:rPr lang="tr-TR" b="1" dirty="0" smtClean="0"/>
              <a:t>sadece </a:t>
            </a:r>
            <a:r>
              <a:rPr lang="tr-TR" b="1" dirty="0" smtClean="0"/>
              <a:t>A ve B kategorileri vardır. </a:t>
            </a:r>
          </a:p>
          <a:p>
            <a:pPr lvl="1"/>
            <a:endParaRPr lang="tr-TR" b="1" dirty="0" smtClean="0"/>
          </a:p>
          <a:p>
            <a:pPr lvl="1"/>
            <a:r>
              <a:rPr lang="tr-TR" b="1" dirty="0"/>
              <a:t>Kategori </a:t>
            </a:r>
            <a:r>
              <a:rPr lang="tr-TR" b="1" dirty="0" smtClean="0"/>
              <a:t>A -- Küçük ve önemsiz bakım görevlerini kapsar</a:t>
            </a:r>
            <a:endParaRPr lang="tr-TR" b="1" dirty="0" smtClean="0"/>
          </a:p>
          <a:p>
            <a:pPr lvl="1"/>
            <a:r>
              <a:rPr lang="tr-TR" b="1" dirty="0"/>
              <a:t>Kategori </a:t>
            </a:r>
            <a:r>
              <a:rPr lang="tr-TR" b="1" dirty="0" smtClean="0"/>
              <a:t>B1 </a:t>
            </a:r>
            <a:r>
              <a:rPr lang="tr-TR" b="1" dirty="0" smtClean="0"/>
              <a:t>– Basit düzey görevler</a:t>
            </a:r>
            <a:endParaRPr lang="tr-TR" b="1" dirty="0" smtClean="0"/>
          </a:p>
          <a:p>
            <a:pPr lvl="1"/>
            <a:r>
              <a:rPr lang="tr-TR" b="1" dirty="0"/>
              <a:t>Kategori </a:t>
            </a:r>
            <a:r>
              <a:rPr lang="tr-TR" b="1" dirty="0" smtClean="0"/>
              <a:t>B2 </a:t>
            </a:r>
            <a:r>
              <a:rPr lang="tr-TR" b="1" dirty="0" smtClean="0"/>
              <a:t>-- Orta </a:t>
            </a:r>
            <a:r>
              <a:rPr lang="tr-TR" b="1" dirty="0" smtClean="0"/>
              <a:t>düzey </a:t>
            </a:r>
            <a:r>
              <a:rPr lang="tr-TR" b="1" dirty="0" smtClean="0"/>
              <a:t>zorluktaki görevler</a:t>
            </a:r>
            <a:endParaRPr lang="tr-TR" b="1" dirty="0"/>
          </a:p>
          <a:p>
            <a:pPr lvl="1"/>
            <a:r>
              <a:rPr lang="tr-TR" b="1" dirty="0"/>
              <a:t>Kategori </a:t>
            </a:r>
            <a:r>
              <a:rPr lang="tr-TR" b="1" dirty="0" smtClean="0"/>
              <a:t>B3 </a:t>
            </a:r>
            <a:r>
              <a:rPr lang="tr-TR" b="1" dirty="0" smtClean="0"/>
              <a:t>-- Ayrıntılı ve ileri düzey  görevleri kapsar</a:t>
            </a:r>
            <a:endParaRPr lang="tr-TR" b="1" dirty="0"/>
          </a:p>
          <a:p>
            <a:pPr lvl="1"/>
            <a:endParaRPr lang="tr-TR" b="1" dirty="0" smtClean="0"/>
          </a:p>
          <a:p>
            <a:pPr marL="0" indent="0">
              <a:buNone/>
            </a:pPr>
            <a:r>
              <a:rPr lang="en-US" b="1" dirty="0"/>
              <a:t> </a:t>
            </a:r>
            <a:endParaRPr lang="tr-TR" dirty="0"/>
          </a:p>
        </p:txBody>
      </p:sp>
      <p:sp>
        <p:nvSpPr>
          <p:cNvPr id="4" name="Veri Yer Tutucusu 3"/>
          <p:cNvSpPr>
            <a:spLocks noGrp="1"/>
          </p:cNvSpPr>
          <p:nvPr>
            <p:ph type="dt" sz="half" idx="10"/>
          </p:nvPr>
        </p:nvSpPr>
        <p:spPr/>
        <p:txBody>
          <a:bodyPr/>
          <a:lstStyle/>
          <a:p>
            <a:fld id="{D1E7CAED-EC24-43C8-9C63-7E12105309D2}" type="datetime1">
              <a:rPr lang="tr-TR" smtClean="0"/>
              <a:t>30.01.2018</a:t>
            </a:fld>
            <a:endParaRPr lang="tr-TR"/>
          </a:p>
        </p:txBody>
      </p:sp>
      <p:sp>
        <p:nvSpPr>
          <p:cNvPr id="5" name="Altbilgi Yer Tutucusu 4"/>
          <p:cNvSpPr>
            <a:spLocks noGrp="1"/>
          </p:cNvSpPr>
          <p:nvPr>
            <p:ph type="ftr" sz="quarter" idx="11"/>
          </p:nvPr>
        </p:nvSpPr>
        <p:spPr/>
        <p:txBody>
          <a:bodyPr/>
          <a:lstStyle/>
          <a:p>
            <a:r>
              <a:rPr lang="tr-TR" smtClean="0"/>
              <a:t>Prof. Dr. Hüner Şencan</a:t>
            </a:r>
            <a:endParaRPr lang="tr-TR" dirty="0"/>
          </a:p>
        </p:txBody>
      </p:sp>
      <p:sp>
        <p:nvSpPr>
          <p:cNvPr id="6" name="Slayt Numarası Yer Tutucusu 5"/>
          <p:cNvSpPr>
            <a:spLocks noGrp="1"/>
          </p:cNvSpPr>
          <p:nvPr>
            <p:ph type="sldNum" sz="quarter" idx="12"/>
          </p:nvPr>
        </p:nvSpPr>
        <p:spPr/>
        <p:txBody>
          <a:bodyPr/>
          <a:lstStyle/>
          <a:p>
            <a:fld id="{648DF76F-C135-4C74-B914-C73210BC11CF}" type="slidenum">
              <a:rPr lang="tr-TR" smtClean="0"/>
              <a:t>2</a:t>
            </a:fld>
            <a:endParaRPr lang="tr-TR"/>
          </a:p>
        </p:txBody>
      </p:sp>
    </p:spTree>
    <p:extLst>
      <p:ext uri="{BB962C8B-B14F-4D97-AF65-F5344CB8AC3E}">
        <p14:creationId xmlns:p14="http://schemas.microsoft.com/office/powerpoint/2010/main" val="40747022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Kişiliğin üç yönü</a:t>
            </a:r>
            <a:endParaRPr lang="tr-TR" dirty="0"/>
          </a:p>
        </p:txBody>
      </p:sp>
      <p:sp>
        <p:nvSpPr>
          <p:cNvPr id="3" name="İçerik Yer Tutucusu 2"/>
          <p:cNvSpPr>
            <a:spLocks noGrp="1"/>
          </p:cNvSpPr>
          <p:nvPr>
            <p:ph idx="1"/>
          </p:nvPr>
        </p:nvSpPr>
        <p:spPr/>
        <p:txBody>
          <a:bodyPr/>
          <a:lstStyle/>
          <a:p>
            <a:r>
              <a:rPr lang="tr-TR" dirty="0" smtClean="0"/>
              <a:t>Freud insan kişiliğinin üç yönünü id, ego ve süper ego terimleriyle tanımlamıştır. </a:t>
            </a:r>
            <a:r>
              <a:rPr lang="tr-TR" b="1" dirty="0" smtClean="0"/>
              <a:t>İd</a:t>
            </a:r>
            <a:r>
              <a:rPr lang="tr-TR" dirty="0" smtClean="0"/>
              <a:t> bilinçaltında gizli tuttuğumuz, sakladığımız düşünce ve emellerimizdir. </a:t>
            </a:r>
            <a:r>
              <a:rPr lang="tr-TR" b="1" dirty="0" smtClean="0"/>
              <a:t>Ego</a:t>
            </a:r>
            <a:r>
              <a:rPr lang="tr-TR" dirty="0" smtClean="0"/>
              <a:t> ve </a:t>
            </a:r>
            <a:r>
              <a:rPr lang="tr-TR" b="1" dirty="0" smtClean="0"/>
              <a:t>Süper ego</a:t>
            </a:r>
            <a:r>
              <a:rPr lang="tr-TR" dirty="0" smtClean="0"/>
              <a:t> ise kısman bilinç düzeyinde ve kısmen bilinç altındadır. Ego gerçekliktir veya gerçekler. Süperego ise ahlaki değerler konusundaki düşüncelerimiz. Doğru ve yanlış şeklindeki tüm düşüncelerimiz süper egoyu yansıtır.   </a:t>
            </a:r>
            <a:endParaRPr lang="tr-TR" dirty="0"/>
          </a:p>
        </p:txBody>
      </p:sp>
      <p:sp>
        <p:nvSpPr>
          <p:cNvPr id="4" name="Veri Yer Tutucusu 3"/>
          <p:cNvSpPr>
            <a:spLocks noGrp="1"/>
          </p:cNvSpPr>
          <p:nvPr>
            <p:ph type="dt" sz="half" idx="10"/>
          </p:nvPr>
        </p:nvSpPr>
        <p:spPr/>
        <p:txBody>
          <a:bodyPr/>
          <a:lstStyle/>
          <a:p>
            <a:fld id="{D1E7CAED-EC24-43C8-9C63-7E12105309D2}" type="datetime1">
              <a:rPr lang="tr-TR" smtClean="0"/>
              <a:t>30.01.2018</a:t>
            </a:fld>
            <a:endParaRPr lang="tr-TR"/>
          </a:p>
        </p:txBody>
      </p:sp>
      <p:sp>
        <p:nvSpPr>
          <p:cNvPr id="5" name="Altbilgi Yer Tutucusu 4"/>
          <p:cNvSpPr>
            <a:spLocks noGrp="1"/>
          </p:cNvSpPr>
          <p:nvPr>
            <p:ph type="ftr" sz="quarter" idx="11"/>
          </p:nvPr>
        </p:nvSpPr>
        <p:spPr/>
        <p:txBody>
          <a:bodyPr/>
          <a:lstStyle/>
          <a:p>
            <a:r>
              <a:rPr lang="tr-TR" smtClean="0"/>
              <a:t>Prof. Dr. Hüner Şencan</a:t>
            </a:r>
            <a:endParaRPr lang="tr-TR" dirty="0"/>
          </a:p>
        </p:txBody>
      </p:sp>
      <p:sp>
        <p:nvSpPr>
          <p:cNvPr id="6" name="Slayt Numarası Yer Tutucusu 5"/>
          <p:cNvSpPr>
            <a:spLocks noGrp="1"/>
          </p:cNvSpPr>
          <p:nvPr>
            <p:ph type="sldNum" sz="quarter" idx="12"/>
          </p:nvPr>
        </p:nvSpPr>
        <p:spPr/>
        <p:txBody>
          <a:bodyPr/>
          <a:lstStyle/>
          <a:p>
            <a:fld id="{648DF76F-C135-4C74-B914-C73210BC11CF}" type="slidenum">
              <a:rPr lang="tr-TR" smtClean="0"/>
              <a:t>20</a:t>
            </a:fld>
            <a:endParaRPr lang="tr-TR"/>
          </a:p>
        </p:txBody>
      </p:sp>
    </p:spTree>
    <p:extLst>
      <p:ext uri="{BB962C8B-B14F-4D97-AF65-F5344CB8AC3E}">
        <p14:creationId xmlns:p14="http://schemas.microsoft.com/office/powerpoint/2010/main" val="29236031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Kişiliğin üç yönü</a:t>
            </a:r>
            <a:endParaRPr lang="tr-TR" dirty="0"/>
          </a:p>
        </p:txBody>
      </p:sp>
      <p:sp>
        <p:nvSpPr>
          <p:cNvPr id="3" name="İçerik Yer Tutucusu 2"/>
          <p:cNvSpPr>
            <a:spLocks noGrp="1"/>
          </p:cNvSpPr>
          <p:nvPr>
            <p:ph idx="1"/>
          </p:nvPr>
        </p:nvSpPr>
        <p:spPr>
          <a:xfrm>
            <a:off x="457200" y="1340768"/>
            <a:ext cx="8363272" cy="4785395"/>
          </a:xfrm>
        </p:spPr>
        <p:txBody>
          <a:bodyPr>
            <a:noAutofit/>
          </a:bodyPr>
          <a:lstStyle/>
          <a:p>
            <a:r>
              <a:rPr lang="tr-TR" sz="2250" b="1" dirty="0" smtClean="0"/>
              <a:t>İd: </a:t>
            </a:r>
            <a:r>
              <a:rPr lang="tr-TR" sz="2250" dirty="0" smtClean="0"/>
              <a:t>İlkel güdülerdir ve haz alma prensibine göre çalışır. Acıdan kaçınmayı, hoşnut ve mutlu olmayı, zevk ve haz almayı amaçlar.</a:t>
            </a:r>
          </a:p>
          <a:p>
            <a:r>
              <a:rPr lang="tr-TR" sz="2250" b="1" dirty="0" smtClean="0"/>
              <a:t>Ego</a:t>
            </a:r>
            <a:r>
              <a:rPr lang="tr-TR" sz="2250" dirty="0" smtClean="0"/>
              <a:t>: Gerçeklerin farkındadır, doğru ve makul olanı yapmaya çalışır. Hangi davranışın ne gibi sonuçlara yol açacağını düşünür ve doğru kararları vermeye çalışır. Toplumsal kuralları dikkate alır, toplumun içine karışır ve toplumun normal bir bireyi olarak hareket eder. Ego bir taraftan </a:t>
            </a:r>
            <a:r>
              <a:rPr lang="tr-TR" sz="2250" dirty="0" err="1" smtClean="0"/>
              <a:t>id’in</a:t>
            </a:r>
            <a:r>
              <a:rPr lang="tr-TR" sz="2250" dirty="0" smtClean="0"/>
              <a:t> isteklerini kontrol altında tutarken diğer taraftan süper egonun aşırı  ve abartılı düşüncelerini dengeler </a:t>
            </a:r>
          </a:p>
          <a:p>
            <a:r>
              <a:rPr lang="tr-TR" sz="2250" b="1" dirty="0" smtClean="0"/>
              <a:t>Süper ego</a:t>
            </a:r>
            <a:r>
              <a:rPr lang="tr-TR" sz="2250" dirty="0" smtClean="0"/>
              <a:t>: Değerlerimiz, ahlaki yargılarımız, yüksek niteliklerimiz süper ego tarafından yönetilir. Bunları çocukluğumuzda anne ve babamızdan, büyüklerimizden ve öğretmenlerimizden öğreniriz. Süper ego model şahısları örnek alır ve onlar gibi olmaya çalışır. Egoyu mükemmel yapmanın peşindedir. Süper ego </a:t>
            </a:r>
            <a:r>
              <a:rPr lang="tr-TR" sz="2250" dirty="0" err="1" smtClean="0"/>
              <a:t>id’in</a:t>
            </a:r>
            <a:r>
              <a:rPr lang="tr-TR" sz="2250" dirty="0" smtClean="0"/>
              <a:t> isteklerini bastırır ve onları dengeler. </a:t>
            </a:r>
            <a:endParaRPr lang="tr-TR" sz="2250" dirty="0"/>
          </a:p>
        </p:txBody>
      </p:sp>
      <p:sp>
        <p:nvSpPr>
          <p:cNvPr id="4" name="Veri Yer Tutucusu 3"/>
          <p:cNvSpPr>
            <a:spLocks noGrp="1"/>
          </p:cNvSpPr>
          <p:nvPr>
            <p:ph type="dt" sz="half" idx="10"/>
          </p:nvPr>
        </p:nvSpPr>
        <p:spPr/>
        <p:txBody>
          <a:bodyPr/>
          <a:lstStyle/>
          <a:p>
            <a:fld id="{D1E7CAED-EC24-43C8-9C63-7E12105309D2}" type="datetime1">
              <a:rPr lang="tr-TR" smtClean="0"/>
              <a:t>30.01.2018</a:t>
            </a:fld>
            <a:endParaRPr lang="tr-TR"/>
          </a:p>
        </p:txBody>
      </p:sp>
      <p:sp>
        <p:nvSpPr>
          <p:cNvPr id="5" name="Altbilgi Yer Tutucusu 4"/>
          <p:cNvSpPr>
            <a:spLocks noGrp="1"/>
          </p:cNvSpPr>
          <p:nvPr>
            <p:ph type="ftr" sz="quarter" idx="11"/>
          </p:nvPr>
        </p:nvSpPr>
        <p:spPr/>
        <p:txBody>
          <a:bodyPr/>
          <a:lstStyle/>
          <a:p>
            <a:r>
              <a:rPr lang="tr-TR" smtClean="0"/>
              <a:t>Prof. Dr. Hüner Şencan</a:t>
            </a:r>
            <a:endParaRPr lang="tr-TR" dirty="0"/>
          </a:p>
        </p:txBody>
      </p:sp>
      <p:sp>
        <p:nvSpPr>
          <p:cNvPr id="6" name="Slayt Numarası Yer Tutucusu 5"/>
          <p:cNvSpPr>
            <a:spLocks noGrp="1"/>
          </p:cNvSpPr>
          <p:nvPr>
            <p:ph type="sldNum" sz="quarter" idx="12"/>
          </p:nvPr>
        </p:nvSpPr>
        <p:spPr/>
        <p:txBody>
          <a:bodyPr/>
          <a:lstStyle/>
          <a:p>
            <a:fld id="{648DF76F-C135-4C74-B914-C73210BC11CF}" type="slidenum">
              <a:rPr lang="tr-TR" smtClean="0"/>
              <a:t>21</a:t>
            </a:fld>
            <a:endParaRPr lang="tr-TR"/>
          </a:p>
        </p:txBody>
      </p:sp>
    </p:spTree>
    <p:extLst>
      <p:ext uri="{BB962C8B-B14F-4D97-AF65-F5344CB8AC3E}">
        <p14:creationId xmlns:p14="http://schemas.microsoft.com/office/powerpoint/2010/main" val="17958015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Sözel, yazılı ve sözel olmayan haberleşme</a:t>
            </a:r>
            <a:endParaRPr lang="tr-TR" dirty="0"/>
          </a:p>
        </p:txBody>
      </p:sp>
      <p:sp>
        <p:nvSpPr>
          <p:cNvPr id="3" name="İçerik Yer Tutucusu 2"/>
          <p:cNvSpPr>
            <a:spLocks noGrp="1"/>
          </p:cNvSpPr>
          <p:nvPr>
            <p:ph idx="1"/>
          </p:nvPr>
        </p:nvSpPr>
        <p:spPr/>
        <p:txBody>
          <a:bodyPr>
            <a:normAutofit lnSpcReduction="10000"/>
          </a:bodyPr>
          <a:lstStyle/>
          <a:p>
            <a:r>
              <a:rPr lang="tr-TR" dirty="0" smtClean="0"/>
              <a:t>Genelde sözlü ve yazılı haberleşme belli bir amacı gerçekleştirmeye yöneliktir. Herhangi bir konuşmada veya yazılı iletişimde gönderici şunlardan emin olmak ister:</a:t>
            </a:r>
          </a:p>
          <a:p>
            <a:pPr lvl="1"/>
            <a:r>
              <a:rPr lang="tr-TR" dirty="0" smtClean="0"/>
              <a:t>Mesajın karşı taraftaki kişi tarafından doğru anlaşılmış olduğundan (meblağ, rakam, içerik, anlam, yorum, nitelik, tür, model, teslim zamanı, ölçü, birim, ekipler)</a:t>
            </a:r>
          </a:p>
          <a:p>
            <a:pPr lvl="1"/>
            <a:r>
              <a:rPr lang="tr-TR" dirty="0" smtClean="0"/>
              <a:t>Geri besleme alarak mesajın teyit edilmesinden veya onaylanmasından.</a:t>
            </a:r>
            <a:endParaRPr lang="tr-TR" dirty="0"/>
          </a:p>
        </p:txBody>
      </p:sp>
      <p:sp>
        <p:nvSpPr>
          <p:cNvPr id="4" name="Veri Yer Tutucusu 3"/>
          <p:cNvSpPr>
            <a:spLocks noGrp="1"/>
          </p:cNvSpPr>
          <p:nvPr>
            <p:ph type="dt" sz="half" idx="10"/>
          </p:nvPr>
        </p:nvSpPr>
        <p:spPr/>
        <p:txBody>
          <a:bodyPr/>
          <a:lstStyle/>
          <a:p>
            <a:fld id="{D1E7CAED-EC24-43C8-9C63-7E12105309D2}" type="datetime1">
              <a:rPr lang="tr-TR" smtClean="0"/>
              <a:t>30.01.2018</a:t>
            </a:fld>
            <a:endParaRPr lang="tr-TR"/>
          </a:p>
        </p:txBody>
      </p:sp>
      <p:sp>
        <p:nvSpPr>
          <p:cNvPr id="5" name="Altbilgi Yer Tutucusu 4"/>
          <p:cNvSpPr>
            <a:spLocks noGrp="1"/>
          </p:cNvSpPr>
          <p:nvPr>
            <p:ph type="ftr" sz="quarter" idx="11"/>
          </p:nvPr>
        </p:nvSpPr>
        <p:spPr/>
        <p:txBody>
          <a:bodyPr/>
          <a:lstStyle/>
          <a:p>
            <a:r>
              <a:rPr lang="tr-TR" smtClean="0"/>
              <a:t>Prof. Dr. Hüner Şencan</a:t>
            </a:r>
            <a:endParaRPr lang="tr-TR" dirty="0"/>
          </a:p>
        </p:txBody>
      </p:sp>
      <p:sp>
        <p:nvSpPr>
          <p:cNvPr id="6" name="Slayt Numarası Yer Tutucusu 5"/>
          <p:cNvSpPr>
            <a:spLocks noGrp="1"/>
          </p:cNvSpPr>
          <p:nvPr>
            <p:ph type="sldNum" sz="quarter" idx="12"/>
          </p:nvPr>
        </p:nvSpPr>
        <p:spPr/>
        <p:txBody>
          <a:bodyPr/>
          <a:lstStyle/>
          <a:p>
            <a:fld id="{648DF76F-C135-4C74-B914-C73210BC11CF}" type="slidenum">
              <a:rPr lang="tr-TR" smtClean="0"/>
              <a:t>22</a:t>
            </a:fld>
            <a:endParaRPr lang="tr-TR"/>
          </a:p>
        </p:txBody>
      </p:sp>
    </p:spTree>
    <p:extLst>
      <p:ext uri="{BB962C8B-B14F-4D97-AF65-F5344CB8AC3E}">
        <p14:creationId xmlns:p14="http://schemas.microsoft.com/office/powerpoint/2010/main" val="19242373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İletişim algılaması</a:t>
            </a:r>
            <a:endParaRPr lang="tr-TR" dirty="0"/>
          </a:p>
        </p:txBody>
      </p:sp>
      <p:sp>
        <p:nvSpPr>
          <p:cNvPr id="3" name="İçerik Yer Tutucusu 2"/>
          <p:cNvSpPr>
            <a:spLocks noGrp="1"/>
          </p:cNvSpPr>
          <p:nvPr>
            <p:ph idx="1"/>
          </p:nvPr>
        </p:nvSpPr>
        <p:spPr/>
        <p:txBody>
          <a:bodyPr>
            <a:normAutofit fontScale="70000" lnSpcReduction="20000"/>
          </a:bodyPr>
          <a:lstStyle/>
          <a:p>
            <a:r>
              <a:rPr lang="tr-TR" dirty="0" smtClean="0"/>
              <a:t>Gerek sözlü mesajlarda gerekse yazılı mesajlarda kişilerin algıları, kelimelere veya sözcüklere yükledikleri anlamlar aynı olmayabilir. Bu nedenle </a:t>
            </a:r>
            <a:r>
              <a:rPr lang="tr-TR" b="1" dirty="0" smtClean="0"/>
              <a:t>çift yönlü iletişim </a:t>
            </a:r>
            <a:r>
              <a:rPr lang="tr-TR" dirty="0" smtClean="0"/>
              <a:t>ilişkisi içine girerek anlaşılmanın tam gerçekleştiğinden emin olmak gerekir. Mesajın içeriği açık, net, alıcının beklentilerine uygun olmalıdır. Belirsizlik varsa alıcı, açıklama istemelidir. </a:t>
            </a:r>
          </a:p>
          <a:p>
            <a:r>
              <a:rPr lang="tr-TR" dirty="0" smtClean="0"/>
              <a:t>Sözel olmayan iletişim sözel iletişimle birlikte gerçekleşir. Tebessüm etme, göz kırpma, kaşlarını çatma gibi mimikler iletişime duygu kadar. Bazen kişiler sözel iletişimden çok sözel olmayan bu tür mimiklere daha fazla önem verirler. İnsanlar gürültülü ortamlarda, uzak mesafelerde sözel olmayan iletişim yöntemleriyle haberleşirler. Kişilerin makam odaları, statüleri de sözel olmayan iletişim araçlarıdır. Aynı şekilde beden dili, oturuş biçimi, yürüyüş biçimi kişilerin kendilerine farklı şekillerde yaklaşmalarına ve farklı bir iletişim ilişkisi içine girmelerine neden olur. </a:t>
            </a:r>
            <a:endParaRPr lang="tr-TR" dirty="0"/>
          </a:p>
        </p:txBody>
      </p:sp>
      <p:sp>
        <p:nvSpPr>
          <p:cNvPr id="4" name="Veri Yer Tutucusu 3"/>
          <p:cNvSpPr>
            <a:spLocks noGrp="1"/>
          </p:cNvSpPr>
          <p:nvPr>
            <p:ph type="dt" sz="half" idx="10"/>
          </p:nvPr>
        </p:nvSpPr>
        <p:spPr/>
        <p:txBody>
          <a:bodyPr/>
          <a:lstStyle/>
          <a:p>
            <a:fld id="{D1E7CAED-EC24-43C8-9C63-7E12105309D2}" type="datetime1">
              <a:rPr lang="tr-TR" smtClean="0"/>
              <a:t>30.01.2018</a:t>
            </a:fld>
            <a:endParaRPr lang="tr-TR"/>
          </a:p>
        </p:txBody>
      </p:sp>
      <p:sp>
        <p:nvSpPr>
          <p:cNvPr id="5" name="Altbilgi Yer Tutucusu 4"/>
          <p:cNvSpPr>
            <a:spLocks noGrp="1"/>
          </p:cNvSpPr>
          <p:nvPr>
            <p:ph type="ftr" sz="quarter" idx="11"/>
          </p:nvPr>
        </p:nvSpPr>
        <p:spPr/>
        <p:txBody>
          <a:bodyPr/>
          <a:lstStyle/>
          <a:p>
            <a:r>
              <a:rPr lang="tr-TR" smtClean="0"/>
              <a:t>Prof. Dr. Hüner Şencan</a:t>
            </a:r>
            <a:endParaRPr lang="tr-TR" dirty="0"/>
          </a:p>
        </p:txBody>
      </p:sp>
      <p:sp>
        <p:nvSpPr>
          <p:cNvPr id="6" name="Slayt Numarası Yer Tutucusu 5"/>
          <p:cNvSpPr>
            <a:spLocks noGrp="1"/>
          </p:cNvSpPr>
          <p:nvPr>
            <p:ph type="sldNum" sz="quarter" idx="12"/>
          </p:nvPr>
        </p:nvSpPr>
        <p:spPr/>
        <p:txBody>
          <a:bodyPr/>
          <a:lstStyle/>
          <a:p>
            <a:fld id="{648DF76F-C135-4C74-B914-C73210BC11CF}" type="slidenum">
              <a:rPr lang="tr-TR" smtClean="0"/>
              <a:t>23</a:t>
            </a:fld>
            <a:endParaRPr lang="tr-TR"/>
          </a:p>
        </p:txBody>
      </p:sp>
    </p:spTree>
    <p:extLst>
      <p:ext uri="{BB962C8B-B14F-4D97-AF65-F5344CB8AC3E}">
        <p14:creationId xmlns:p14="http://schemas.microsoft.com/office/powerpoint/2010/main" val="29897801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Sözel olmayan iletişim</a:t>
            </a:r>
            <a:endParaRPr lang="tr-TR" dirty="0"/>
          </a:p>
        </p:txBody>
      </p:sp>
      <p:sp>
        <p:nvSpPr>
          <p:cNvPr id="4" name="Veri Yer Tutucusu 3"/>
          <p:cNvSpPr>
            <a:spLocks noGrp="1"/>
          </p:cNvSpPr>
          <p:nvPr>
            <p:ph type="dt" sz="half" idx="10"/>
          </p:nvPr>
        </p:nvSpPr>
        <p:spPr/>
        <p:txBody>
          <a:bodyPr/>
          <a:lstStyle/>
          <a:p>
            <a:fld id="{D1E7CAED-EC24-43C8-9C63-7E12105309D2}" type="datetime1">
              <a:rPr lang="tr-TR" smtClean="0"/>
              <a:t>30.01.2018</a:t>
            </a:fld>
            <a:endParaRPr lang="tr-TR"/>
          </a:p>
        </p:txBody>
      </p:sp>
      <p:sp>
        <p:nvSpPr>
          <p:cNvPr id="5" name="Altbilgi Yer Tutucusu 4"/>
          <p:cNvSpPr>
            <a:spLocks noGrp="1"/>
          </p:cNvSpPr>
          <p:nvPr>
            <p:ph type="ftr" sz="quarter" idx="11"/>
          </p:nvPr>
        </p:nvSpPr>
        <p:spPr/>
        <p:txBody>
          <a:bodyPr/>
          <a:lstStyle/>
          <a:p>
            <a:r>
              <a:rPr lang="tr-TR" smtClean="0"/>
              <a:t>Prof. Dr. Hüner Şencan</a:t>
            </a:r>
            <a:endParaRPr lang="tr-TR" dirty="0"/>
          </a:p>
        </p:txBody>
      </p:sp>
      <p:sp>
        <p:nvSpPr>
          <p:cNvPr id="6" name="Slayt Numarası Yer Tutucusu 5"/>
          <p:cNvSpPr>
            <a:spLocks noGrp="1"/>
          </p:cNvSpPr>
          <p:nvPr>
            <p:ph type="sldNum" sz="quarter" idx="12"/>
          </p:nvPr>
        </p:nvSpPr>
        <p:spPr/>
        <p:txBody>
          <a:bodyPr/>
          <a:lstStyle/>
          <a:p>
            <a:fld id="{648DF76F-C135-4C74-B914-C73210BC11CF}" type="slidenum">
              <a:rPr lang="tr-TR" smtClean="0"/>
              <a:t>24</a:t>
            </a:fld>
            <a:endParaRPr lang="tr-TR"/>
          </a:p>
        </p:txBody>
      </p:sp>
      <p:pic>
        <p:nvPicPr>
          <p:cNvPr id="11266" name="Picture 2" descr="Image result for non verbal communication"/>
          <p:cNvPicPr>
            <a:picLocks noChangeAspect="1" noChangeArrowheads="1"/>
          </p:cNvPicPr>
          <p:nvPr/>
        </p:nvPicPr>
        <p:blipFill rotWithShape="1">
          <a:blip r:embed="rId2">
            <a:extLst>
              <a:ext uri="{28A0092B-C50C-407E-A947-70E740481C1C}">
                <a14:useLocalDpi xmlns:a14="http://schemas.microsoft.com/office/drawing/2010/main" val="0"/>
              </a:ext>
            </a:extLst>
          </a:blip>
          <a:srcRect l="4157" r="3917"/>
          <a:stretch/>
        </p:blipFill>
        <p:spPr bwMode="auto">
          <a:xfrm>
            <a:off x="0" y="1340768"/>
            <a:ext cx="9144000" cy="47248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35805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İçindekiler </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İletişimin önemi</a:t>
            </a:r>
          </a:p>
          <a:p>
            <a:r>
              <a:rPr lang="tr-TR" dirty="0" smtClean="0"/>
              <a:t>İletişim biçimleri</a:t>
            </a:r>
          </a:p>
          <a:p>
            <a:r>
              <a:rPr lang="tr-TR" dirty="0" smtClean="0"/>
              <a:t>İletişim süreci</a:t>
            </a:r>
          </a:p>
          <a:p>
            <a:r>
              <a:rPr lang="tr-TR" dirty="0" smtClean="0"/>
              <a:t>İletişim şekilleri</a:t>
            </a:r>
          </a:p>
          <a:p>
            <a:r>
              <a:rPr lang="tr-TR" dirty="0" smtClean="0"/>
              <a:t>Etkileşim süreci analizi</a:t>
            </a:r>
          </a:p>
          <a:p>
            <a:r>
              <a:rPr lang="tr-TR" dirty="0" smtClean="0"/>
              <a:t>Kişiliğin ana-baba yönü, Kişiliğin yetişkin yönü, Kişiliğin çocuk yönü</a:t>
            </a:r>
          </a:p>
          <a:p>
            <a:r>
              <a:rPr lang="tr-TR" dirty="0" smtClean="0"/>
              <a:t>Etkileşimlerin uyumu</a:t>
            </a:r>
          </a:p>
          <a:p>
            <a:r>
              <a:rPr lang="tr-TR" dirty="0" smtClean="0"/>
              <a:t>Benlik durumları</a:t>
            </a:r>
          </a:p>
          <a:p>
            <a:r>
              <a:rPr lang="tr-TR" dirty="0" smtClean="0"/>
              <a:t>Freud’çu yaklaşım</a:t>
            </a:r>
          </a:p>
          <a:p>
            <a:r>
              <a:rPr lang="tr-TR" dirty="0" smtClean="0"/>
              <a:t>Kişiliğin üç yönü</a:t>
            </a:r>
          </a:p>
          <a:p>
            <a:r>
              <a:rPr lang="tr-TR" dirty="0" smtClean="0"/>
              <a:t>Sözel, yazılı ve sözel olmayan haberleşme</a:t>
            </a:r>
          </a:p>
          <a:p>
            <a:endParaRPr lang="tr-TR" dirty="0" smtClean="0"/>
          </a:p>
          <a:p>
            <a:endParaRPr lang="tr-TR" dirty="0" smtClean="0"/>
          </a:p>
          <a:p>
            <a:endParaRPr lang="tr-TR" dirty="0" smtClean="0"/>
          </a:p>
          <a:p>
            <a:endParaRPr lang="tr-TR" dirty="0" smtClean="0"/>
          </a:p>
          <a:p>
            <a:endParaRPr lang="tr-TR" dirty="0"/>
          </a:p>
          <a:p>
            <a:endParaRPr lang="tr-TR" dirty="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sz="1800" dirty="0" smtClean="0"/>
          </a:p>
          <a:p>
            <a:endParaRPr lang="tr-TR" dirty="0"/>
          </a:p>
        </p:txBody>
      </p:sp>
      <p:sp>
        <p:nvSpPr>
          <p:cNvPr id="4" name="Veri Yer Tutucusu 3"/>
          <p:cNvSpPr>
            <a:spLocks noGrp="1"/>
          </p:cNvSpPr>
          <p:nvPr>
            <p:ph type="dt" sz="half" idx="10"/>
          </p:nvPr>
        </p:nvSpPr>
        <p:spPr/>
        <p:txBody>
          <a:bodyPr/>
          <a:lstStyle/>
          <a:p>
            <a:fld id="{D1E7CAED-EC24-43C8-9C63-7E12105309D2}" type="datetime1">
              <a:rPr lang="tr-TR" smtClean="0"/>
              <a:t>30.01.2018</a:t>
            </a:fld>
            <a:endParaRPr lang="tr-TR"/>
          </a:p>
        </p:txBody>
      </p:sp>
      <p:sp>
        <p:nvSpPr>
          <p:cNvPr id="5" name="Altbilgi Yer Tutucusu 4"/>
          <p:cNvSpPr>
            <a:spLocks noGrp="1"/>
          </p:cNvSpPr>
          <p:nvPr>
            <p:ph type="ftr" sz="quarter" idx="11"/>
          </p:nvPr>
        </p:nvSpPr>
        <p:spPr/>
        <p:txBody>
          <a:bodyPr/>
          <a:lstStyle/>
          <a:p>
            <a:r>
              <a:rPr lang="tr-TR" smtClean="0"/>
              <a:t>Prof. Dr. Hüner Şencan</a:t>
            </a:r>
            <a:endParaRPr lang="tr-TR" dirty="0"/>
          </a:p>
        </p:txBody>
      </p:sp>
      <p:sp>
        <p:nvSpPr>
          <p:cNvPr id="6" name="Slayt Numarası Yer Tutucusu 5"/>
          <p:cNvSpPr>
            <a:spLocks noGrp="1"/>
          </p:cNvSpPr>
          <p:nvPr>
            <p:ph type="sldNum" sz="quarter" idx="12"/>
          </p:nvPr>
        </p:nvSpPr>
        <p:spPr/>
        <p:txBody>
          <a:bodyPr/>
          <a:lstStyle/>
          <a:p>
            <a:fld id="{648DF76F-C135-4C74-B914-C73210BC11CF}" type="slidenum">
              <a:rPr lang="tr-TR" smtClean="0"/>
              <a:t>3</a:t>
            </a:fld>
            <a:endParaRPr lang="tr-TR"/>
          </a:p>
        </p:txBody>
      </p:sp>
    </p:spTree>
    <p:extLst>
      <p:ext uri="{BB962C8B-B14F-4D97-AF65-F5344CB8AC3E}">
        <p14:creationId xmlns:p14="http://schemas.microsoft.com/office/powerpoint/2010/main" val="21716180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Haberleşmenin önemi</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Haberleşme bütün sanayi kuruluşları açısından önemlidir, fakat havacılık sektöründe hayati bir niteliğe sahiptir. Haberleşmenin kesildiği, yanlış anlamaların ortaya çıktığı durumlarda kazaların, yaralanmaların ortaya çıkması kaçınılmazdır. </a:t>
            </a:r>
          </a:p>
          <a:p>
            <a:r>
              <a:rPr lang="tr-TR" dirty="0" smtClean="0"/>
              <a:t>Haberleşme bir şeyin bir yerden başka bir yere aktarılmasıdır. Bu «şey»  mesaj, işaret, anlam, resim, bilgi veya veri olabilir. Haberleşmenin gerçekleşebilmesi için tarafların aynı şeyi anlamaları ve belli bir davranış değişikliğinin olması gerekir. </a:t>
            </a:r>
            <a:endParaRPr lang="tr-TR" dirty="0"/>
          </a:p>
        </p:txBody>
      </p:sp>
      <p:sp>
        <p:nvSpPr>
          <p:cNvPr id="4" name="Veri Yer Tutucusu 3"/>
          <p:cNvSpPr>
            <a:spLocks noGrp="1"/>
          </p:cNvSpPr>
          <p:nvPr>
            <p:ph type="dt" sz="half" idx="10"/>
          </p:nvPr>
        </p:nvSpPr>
        <p:spPr/>
        <p:txBody>
          <a:bodyPr/>
          <a:lstStyle/>
          <a:p>
            <a:fld id="{D1E7CAED-EC24-43C8-9C63-7E12105309D2}" type="datetime1">
              <a:rPr lang="tr-TR" smtClean="0"/>
              <a:t>30.01.2018</a:t>
            </a:fld>
            <a:endParaRPr lang="tr-TR"/>
          </a:p>
        </p:txBody>
      </p:sp>
      <p:sp>
        <p:nvSpPr>
          <p:cNvPr id="5" name="Altbilgi Yer Tutucusu 4"/>
          <p:cNvSpPr>
            <a:spLocks noGrp="1"/>
          </p:cNvSpPr>
          <p:nvPr>
            <p:ph type="ftr" sz="quarter" idx="11"/>
          </p:nvPr>
        </p:nvSpPr>
        <p:spPr/>
        <p:txBody>
          <a:bodyPr/>
          <a:lstStyle/>
          <a:p>
            <a:r>
              <a:rPr lang="tr-TR" smtClean="0"/>
              <a:t>Prof. Dr. Hüner Şencan</a:t>
            </a:r>
            <a:endParaRPr lang="tr-TR" dirty="0"/>
          </a:p>
        </p:txBody>
      </p:sp>
      <p:sp>
        <p:nvSpPr>
          <p:cNvPr id="6" name="Slayt Numarası Yer Tutucusu 5"/>
          <p:cNvSpPr>
            <a:spLocks noGrp="1"/>
          </p:cNvSpPr>
          <p:nvPr>
            <p:ph type="sldNum" sz="quarter" idx="12"/>
          </p:nvPr>
        </p:nvSpPr>
        <p:spPr/>
        <p:txBody>
          <a:bodyPr/>
          <a:lstStyle/>
          <a:p>
            <a:fld id="{648DF76F-C135-4C74-B914-C73210BC11CF}" type="slidenum">
              <a:rPr lang="tr-TR" smtClean="0"/>
              <a:t>4</a:t>
            </a:fld>
            <a:endParaRPr lang="tr-TR"/>
          </a:p>
        </p:txBody>
      </p:sp>
    </p:spTree>
    <p:extLst>
      <p:ext uri="{BB962C8B-B14F-4D97-AF65-F5344CB8AC3E}">
        <p14:creationId xmlns:p14="http://schemas.microsoft.com/office/powerpoint/2010/main" val="20525971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Takımların içinde ve takımlar arasında </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Havacılık personeli genelde takımlar halinde çalışırlar. Herkes bir takımın üyesidir. Takım üyeleri yaptıkları işle ilgili olarak kullandıkları prosedürler, kılavuz kitapları, talimatlar, gelen haberler konusunda birbirlerini bilgilendirirler. Ayrıca vardiyalı çalışmalarda bir vardiyada başlayan bir iş sonraki vardiyaya iyice anlatılarak aktarılır ve işin kesintisiz devam etmesi sağlanır. Bu yüzden havacılık personeli iletişim sürecini iyi anlaması gerekir ve hangi koşullarda iletişimin yanlış sonuçlar vereceğini iyi bilmelidir. </a:t>
            </a:r>
            <a:endParaRPr lang="tr-TR" dirty="0"/>
          </a:p>
        </p:txBody>
      </p:sp>
      <p:sp>
        <p:nvSpPr>
          <p:cNvPr id="4" name="Veri Yer Tutucusu 3"/>
          <p:cNvSpPr>
            <a:spLocks noGrp="1"/>
          </p:cNvSpPr>
          <p:nvPr>
            <p:ph type="dt" sz="half" idx="10"/>
          </p:nvPr>
        </p:nvSpPr>
        <p:spPr/>
        <p:txBody>
          <a:bodyPr/>
          <a:lstStyle/>
          <a:p>
            <a:fld id="{D1E7CAED-EC24-43C8-9C63-7E12105309D2}" type="datetime1">
              <a:rPr lang="tr-TR" smtClean="0"/>
              <a:t>30.01.2018</a:t>
            </a:fld>
            <a:endParaRPr lang="tr-TR"/>
          </a:p>
        </p:txBody>
      </p:sp>
      <p:sp>
        <p:nvSpPr>
          <p:cNvPr id="5" name="Altbilgi Yer Tutucusu 4"/>
          <p:cNvSpPr>
            <a:spLocks noGrp="1"/>
          </p:cNvSpPr>
          <p:nvPr>
            <p:ph type="ftr" sz="quarter" idx="11"/>
          </p:nvPr>
        </p:nvSpPr>
        <p:spPr/>
        <p:txBody>
          <a:bodyPr/>
          <a:lstStyle/>
          <a:p>
            <a:r>
              <a:rPr lang="tr-TR" smtClean="0"/>
              <a:t>Prof. Dr. Hüner Şencan</a:t>
            </a:r>
            <a:endParaRPr lang="tr-TR" dirty="0"/>
          </a:p>
        </p:txBody>
      </p:sp>
      <p:sp>
        <p:nvSpPr>
          <p:cNvPr id="6" name="Slayt Numarası Yer Tutucusu 5"/>
          <p:cNvSpPr>
            <a:spLocks noGrp="1"/>
          </p:cNvSpPr>
          <p:nvPr>
            <p:ph type="sldNum" sz="quarter" idx="12"/>
          </p:nvPr>
        </p:nvSpPr>
        <p:spPr/>
        <p:txBody>
          <a:bodyPr/>
          <a:lstStyle/>
          <a:p>
            <a:fld id="{648DF76F-C135-4C74-B914-C73210BC11CF}" type="slidenum">
              <a:rPr lang="tr-TR" smtClean="0"/>
              <a:t>5</a:t>
            </a:fld>
            <a:endParaRPr lang="tr-TR"/>
          </a:p>
        </p:txBody>
      </p:sp>
    </p:spTree>
    <p:extLst>
      <p:ext uri="{BB962C8B-B14F-4D97-AF65-F5344CB8AC3E}">
        <p14:creationId xmlns:p14="http://schemas.microsoft.com/office/powerpoint/2010/main" val="4190762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İletişim biçimleri </a:t>
            </a:r>
            <a:endParaRPr lang="tr-TR" dirty="0"/>
          </a:p>
        </p:txBody>
      </p:sp>
      <p:sp>
        <p:nvSpPr>
          <p:cNvPr id="3" name="İçerik Yer Tutucusu 2"/>
          <p:cNvSpPr>
            <a:spLocks noGrp="1"/>
          </p:cNvSpPr>
          <p:nvPr>
            <p:ph idx="1"/>
          </p:nvPr>
        </p:nvSpPr>
        <p:spPr/>
        <p:txBody>
          <a:bodyPr/>
          <a:lstStyle/>
          <a:p>
            <a:r>
              <a:rPr lang="tr-TR" dirty="0" smtClean="0"/>
              <a:t>Günlük iş hayatında bilinçli veya bilinçsiz olarak sürekli iletişim ilişkisi içinde oluruz. Bu iletişimler aşağıdaki şekillerde gerçekleşir:</a:t>
            </a:r>
          </a:p>
          <a:p>
            <a:pPr lvl="1"/>
            <a:r>
              <a:rPr lang="tr-TR" dirty="0" smtClean="0"/>
              <a:t>Bilgi alış verişi şeklinde</a:t>
            </a:r>
          </a:p>
          <a:p>
            <a:pPr lvl="1"/>
            <a:r>
              <a:rPr lang="tr-TR" dirty="0" smtClean="0"/>
              <a:t>Fikir verme şeklinde</a:t>
            </a:r>
          </a:p>
          <a:p>
            <a:pPr lvl="1"/>
            <a:r>
              <a:rPr lang="tr-TR" dirty="0" smtClean="0"/>
              <a:t>Duygularımızı açıklama şeklinde</a:t>
            </a:r>
          </a:p>
          <a:p>
            <a:pPr lvl="1"/>
            <a:r>
              <a:rPr lang="tr-TR" dirty="0" smtClean="0"/>
              <a:t>Tavır takınmak suretiyle</a:t>
            </a:r>
          </a:p>
          <a:p>
            <a:pPr lvl="1"/>
            <a:r>
              <a:rPr lang="tr-TR" dirty="0" smtClean="0"/>
              <a:t>İnançlarımızı açıklamak suretiyle </a:t>
            </a:r>
          </a:p>
          <a:p>
            <a:endParaRPr lang="tr-TR" dirty="0"/>
          </a:p>
        </p:txBody>
      </p:sp>
      <p:sp>
        <p:nvSpPr>
          <p:cNvPr id="4" name="Veri Yer Tutucusu 3"/>
          <p:cNvSpPr>
            <a:spLocks noGrp="1"/>
          </p:cNvSpPr>
          <p:nvPr>
            <p:ph type="dt" sz="half" idx="10"/>
          </p:nvPr>
        </p:nvSpPr>
        <p:spPr/>
        <p:txBody>
          <a:bodyPr/>
          <a:lstStyle/>
          <a:p>
            <a:fld id="{D1E7CAED-EC24-43C8-9C63-7E12105309D2}" type="datetime1">
              <a:rPr lang="tr-TR" smtClean="0"/>
              <a:t>30.01.2018</a:t>
            </a:fld>
            <a:endParaRPr lang="tr-TR"/>
          </a:p>
        </p:txBody>
      </p:sp>
      <p:sp>
        <p:nvSpPr>
          <p:cNvPr id="5" name="Altbilgi Yer Tutucusu 4"/>
          <p:cNvSpPr>
            <a:spLocks noGrp="1"/>
          </p:cNvSpPr>
          <p:nvPr>
            <p:ph type="ftr" sz="quarter" idx="11"/>
          </p:nvPr>
        </p:nvSpPr>
        <p:spPr/>
        <p:txBody>
          <a:bodyPr/>
          <a:lstStyle/>
          <a:p>
            <a:r>
              <a:rPr lang="tr-TR" smtClean="0"/>
              <a:t>Prof. Dr. Hüner Şencan</a:t>
            </a:r>
            <a:endParaRPr lang="tr-TR" dirty="0"/>
          </a:p>
        </p:txBody>
      </p:sp>
      <p:sp>
        <p:nvSpPr>
          <p:cNvPr id="6" name="Slayt Numarası Yer Tutucusu 5"/>
          <p:cNvSpPr>
            <a:spLocks noGrp="1"/>
          </p:cNvSpPr>
          <p:nvPr>
            <p:ph type="sldNum" sz="quarter" idx="12"/>
          </p:nvPr>
        </p:nvSpPr>
        <p:spPr/>
        <p:txBody>
          <a:bodyPr/>
          <a:lstStyle/>
          <a:p>
            <a:fld id="{648DF76F-C135-4C74-B914-C73210BC11CF}" type="slidenum">
              <a:rPr lang="tr-TR" smtClean="0"/>
              <a:t>6</a:t>
            </a:fld>
            <a:endParaRPr lang="tr-TR"/>
          </a:p>
        </p:txBody>
      </p:sp>
    </p:spTree>
    <p:extLst>
      <p:ext uri="{BB962C8B-B14F-4D97-AF65-F5344CB8AC3E}">
        <p14:creationId xmlns:p14="http://schemas.microsoft.com/office/powerpoint/2010/main" val="2146412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İletişim süreci </a:t>
            </a:r>
            <a:endParaRPr lang="tr-TR" dirty="0"/>
          </a:p>
        </p:txBody>
      </p:sp>
      <p:sp>
        <p:nvSpPr>
          <p:cNvPr id="3" name="İçerik Yer Tutucusu 2"/>
          <p:cNvSpPr>
            <a:spLocks noGrp="1"/>
          </p:cNvSpPr>
          <p:nvPr>
            <p:ph idx="1"/>
          </p:nvPr>
        </p:nvSpPr>
        <p:spPr/>
        <p:txBody>
          <a:bodyPr>
            <a:normAutofit fontScale="85000" lnSpcReduction="10000"/>
          </a:bodyPr>
          <a:lstStyle/>
          <a:p>
            <a:r>
              <a:rPr lang="tr-TR" dirty="0" smtClean="0"/>
              <a:t>İletişim bir süreçtir ve bu süreçte dört temel öğe vardır: Gönderici, kanal, alıcı ve geri besleme</a:t>
            </a:r>
          </a:p>
          <a:p>
            <a:r>
              <a:rPr lang="tr-TR" dirty="0" smtClean="0"/>
              <a:t>Gönderici mesajı başlatandır ve karşılığında karşı taraftan bir eylem beklentisi içindedir.</a:t>
            </a:r>
          </a:p>
          <a:p>
            <a:r>
              <a:rPr lang="tr-TR" dirty="0" smtClean="0"/>
              <a:t>Alıcı mesajın muhatabıdır ve eylemde bulunması gereken kişidir.</a:t>
            </a:r>
          </a:p>
          <a:p>
            <a:r>
              <a:rPr lang="tr-TR" dirty="0" smtClean="0"/>
              <a:t>Mesaj; söz, yazı, resim, grafik, hareket veya buna benzer düşünce veya fikir içeren herhangi bir iletidir.</a:t>
            </a:r>
          </a:p>
          <a:p>
            <a:r>
              <a:rPr lang="tr-TR" dirty="0" smtClean="0"/>
              <a:t>Geri besleme; mesaj anlaşılmadığında veya anlaşıldığı durumlarda dahi teyit almak için mukabil soru sorma veya bilgi isteme olayıdır. </a:t>
            </a:r>
            <a:endParaRPr lang="tr-TR" dirty="0"/>
          </a:p>
        </p:txBody>
      </p:sp>
      <p:sp>
        <p:nvSpPr>
          <p:cNvPr id="4" name="Veri Yer Tutucusu 3"/>
          <p:cNvSpPr>
            <a:spLocks noGrp="1"/>
          </p:cNvSpPr>
          <p:nvPr>
            <p:ph type="dt" sz="half" idx="10"/>
          </p:nvPr>
        </p:nvSpPr>
        <p:spPr/>
        <p:txBody>
          <a:bodyPr/>
          <a:lstStyle/>
          <a:p>
            <a:fld id="{D1E7CAED-EC24-43C8-9C63-7E12105309D2}" type="datetime1">
              <a:rPr lang="tr-TR" smtClean="0"/>
              <a:t>30.01.2018</a:t>
            </a:fld>
            <a:endParaRPr lang="tr-TR"/>
          </a:p>
        </p:txBody>
      </p:sp>
      <p:sp>
        <p:nvSpPr>
          <p:cNvPr id="5" name="Altbilgi Yer Tutucusu 4"/>
          <p:cNvSpPr>
            <a:spLocks noGrp="1"/>
          </p:cNvSpPr>
          <p:nvPr>
            <p:ph type="ftr" sz="quarter" idx="11"/>
          </p:nvPr>
        </p:nvSpPr>
        <p:spPr/>
        <p:txBody>
          <a:bodyPr/>
          <a:lstStyle/>
          <a:p>
            <a:r>
              <a:rPr lang="tr-TR" smtClean="0"/>
              <a:t>Prof. Dr. Hüner Şencan</a:t>
            </a:r>
            <a:endParaRPr lang="tr-TR" dirty="0"/>
          </a:p>
        </p:txBody>
      </p:sp>
      <p:sp>
        <p:nvSpPr>
          <p:cNvPr id="6" name="Slayt Numarası Yer Tutucusu 5"/>
          <p:cNvSpPr>
            <a:spLocks noGrp="1"/>
          </p:cNvSpPr>
          <p:nvPr>
            <p:ph type="sldNum" sz="quarter" idx="12"/>
          </p:nvPr>
        </p:nvSpPr>
        <p:spPr/>
        <p:txBody>
          <a:bodyPr/>
          <a:lstStyle/>
          <a:p>
            <a:fld id="{648DF76F-C135-4C74-B914-C73210BC11CF}" type="slidenum">
              <a:rPr lang="tr-TR" smtClean="0"/>
              <a:t>7</a:t>
            </a:fld>
            <a:endParaRPr lang="tr-TR"/>
          </a:p>
        </p:txBody>
      </p:sp>
    </p:spTree>
    <p:extLst>
      <p:ext uri="{BB962C8B-B14F-4D97-AF65-F5344CB8AC3E}">
        <p14:creationId xmlns:p14="http://schemas.microsoft.com/office/powerpoint/2010/main" val="33453859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İletişim şekilleri</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Sözel veya konuşma suretiyle gerçekleştirilebilir</a:t>
            </a:r>
          </a:p>
          <a:p>
            <a:r>
              <a:rPr lang="tr-TR" dirty="0" smtClean="0"/>
              <a:t>Yazılı olarak, metinlerle, belgelerle, dokümantasyon aracılığıyla gerçekleştirilebilir</a:t>
            </a:r>
          </a:p>
          <a:p>
            <a:r>
              <a:rPr lang="tr-TR" dirty="0" smtClean="0"/>
              <a:t>Sözel olmayan bir şekilde gerçekleştirilebilir</a:t>
            </a:r>
          </a:p>
          <a:p>
            <a:pPr lvl="1"/>
            <a:r>
              <a:rPr lang="tr-TR" dirty="0" smtClean="0"/>
              <a:t>Grafikler aracılığıyla (resimler, fotoğraflar, el çizimleri, göstergeler, yön levhaları vb.)</a:t>
            </a:r>
          </a:p>
          <a:p>
            <a:pPr lvl="1"/>
            <a:r>
              <a:rPr lang="tr-TR" dirty="0" smtClean="0"/>
              <a:t>Sembolik olarak (baş parmağıyla işaret yapma, el sallama, başıyla onaylama)</a:t>
            </a:r>
          </a:p>
          <a:p>
            <a:pPr lvl="1"/>
            <a:r>
              <a:rPr lang="tr-TR" dirty="0" smtClean="0"/>
              <a:t>Beden diliyle (yüz ifadeleriyle, sırtına dokunma, oturuş veya yürüyüş biçimiyle) </a:t>
            </a:r>
            <a:endParaRPr lang="tr-TR" dirty="0"/>
          </a:p>
        </p:txBody>
      </p:sp>
      <p:sp>
        <p:nvSpPr>
          <p:cNvPr id="4" name="Veri Yer Tutucusu 3"/>
          <p:cNvSpPr>
            <a:spLocks noGrp="1"/>
          </p:cNvSpPr>
          <p:nvPr>
            <p:ph type="dt" sz="half" idx="10"/>
          </p:nvPr>
        </p:nvSpPr>
        <p:spPr/>
        <p:txBody>
          <a:bodyPr/>
          <a:lstStyle/>
          <a:p>
            <a:fld id="{D1E7CAED-EC24-43C8-9C63-7E12105309D2}" type="datetime1">
              <a:rPr lang="tr-TR" smtClean="0"/>
              <a:t>30.01.2018</a:t>
            </a:fld>
            <a:endParaRPr lang="tr-TR"/>
          </a:p>
        </p:txBody>
      </p:sp>
      <p:sp>
        <p:nvSpPr>
          <p:cNvPr id="5" name="Altbilgi Yer Tutucusu 4"/>
          <p:cNvSpPr>
            <a:spLocks noGrp="1"/>
          </p:cNvSpPr>
          <p:nvPr>
            <p:ph type="ftr" sz="quarter" idx="11"/>
          </p:nvPr>
        </p:nvSpPr>
        <p:spPr/>
        <p:txBody>
          <a:bodyPr/>
          <a:lstStyle/>
          <a:p>
            <a:r>
              <a:rPr lang="tr-TR" smtClean="0"/>
              <a:t>Prof. Dr. Hüner Şencan</a:t>
            </a:r>
            <a:endParaRPr lang="tr-TR" dirty="0"/>
          </a:p>
        </p:txBody>
      </p:sp>
      <p:sp>
        <p:nvSpPr>
          <p:cNvPr id="6" name="Slayt Numarası Yer Tutucusu 5"/>
          <p:cNvSpPr>
            <a:spLocks noGrp="1"/>
          </p:cNvSpPr>
          <p:nvPr>
            <p:ph type="sldNum" sz="quarter" idx="12"/>
          </p:nvPr>
        </p:nvSpPr>
        <p:spPr/>
        <p:txBody>
          <a:bodyPr/>
          <a:lstStyle/>
          <a:p>
            <a:fld id="{648DF76F-C135-4C74-B914-C73210BC11CF}" type="slidenum">
              <a:rPr lang="tr-TR" smtClean="0"/>
              <a:t>8</a:t>
            </a:fld>
            <a:endParaRPr lang="tr-TR"/>
          </a:p>
        </p:txBody>
      </p:sp>
    </p:spTree>
    <p:extLst>
      <p:ext uri="{BB962C8B-B14F-4D97-AF65-F5344CB8AC3E}">
        <p14:creationId xmlns:p14="http://schemas.microsoft.com/office/powerpoint/2010/main" val="29116495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Etkileşim Analizi</a:t>
            </a:r>
            <a:endParaRPr lang="tr-TR" dirty="0"/>
          </a:p>
        </p:txBody>
      </p:sp>
      <p:sp>
        <p:nvSpPr>
          <p:cNvPr id="3" name="İçerik Yer Tutucusu 2"/>
          <p:cNvSpPr>
            <a:spLocks noGrp="1"/>
          </p:cNvSpPr>
          <p:nvPr>
            <p:ph idx="1"/>
          </p:nvPr>
        </p:nvSpPr>
        <p:spPr/>
        <p:txBody>
          <a:bodyPr/>
          <a:lstStyle/>
          <a:p>
            <a:r>
              <a:rPr lang="tr-TR" dirty="0" smtClean="0"/>
              <a:t>İnsanlar etkileşim süreci içinde benlik durumlarıyla etkileşim içinde bulunurlar. Etkileşim analizi Eric Berne tarafından 1960’lı yıllarda önerilmiştir. Berne kişiliğin ana-baba yönü, yetişkin yönü ve çocuk yönü olduğundan söz etmiş ve kişilerin bu kişilik yönlerinin etkisi altında kalarak iletişim kurduklarını söylemiştir. </a:t>
            </a:r>
            <a:endParaRPr lang="tr-TR" dirty="0"/>
          </a:p>
        </p:txBody>
      </p:sp>
      <p:sp>
        <p:nvSpPr>
          <p:cNvPr id="4" name="Veri Yer Tutucusu 3"/>
          <p:cNvSpPr>
            <a:spLocks noGrp="1"/>
          </p:cNvSpPr>
          <p:nvPr>
            <p:ph type="dt" sz="half" idx="10"/>
          </p:nvPr>
        </p:nvSpPr>
        <p:spPr/>
        <p:txBody>
          <a:bodyPr/>
          <a:lstStyle/>
          <a:p>
            <a:fld id="{D1E7CAED-EC24-43C8-9C63-7E12105309D2}" type="datetime1">
              <a:rPr lang="tr-TR" smtClean="0"/>
              <a:t>30.01.2018</a:t>
            </a:fld>
            <a:endParaRPr lang="tr-TR"/>
          </a:p>
        </p:txBody>
      </p:sp>
      <p:sp>
        <p:nvSpPr>
          <p:cNvPr id="5" name="Altbilgi Yer Tutucusu 4"/>
          <p:cNvSpPr>
            <a:spLocks noGrp="1"/>
          </p:cNvSpPr>
          <p:nvPr>
            <p:ph type="ftr" sz="quarter" idx="11"/>
          </p:nvPr>
        </p:nvSpPr>
        <p:spPr/>
        <p:txBody>
          <a:bodyPr/>
          <a:lstStyle/>
          <a:p>
            <a:r>
              <a:rPr lang="tr-TR" smtClean="0"/>
              <a:t>Prof. Dr. Hüner Şencan</a:t>
            </a:r>
            <a:endParaRPr lang="tr-TR" dirty="0"/>
          </a:p>
        </p:txBody>
      </p:sp>
      <p:sp>
        <p:nvSpPr>
          <p:cNvPr id="6" name="Slayt Numarası Yer Tutucusu 5"/>
          <p:cNvSpPr>
            <a:spLocks noGrp="1"/>
          </p:cNvSpPr>
          <p:nvPr>
            <p:ph type="sldNum" sz="quarter" idx="12"/>
          </p:nvPr>
        </p:nvSpPr>
        <p:spPr/>
        <p:txBody>
          <a:bodyPr/>
          <a:lstStyle/>
          <a:p>
            <a:fld id="{648DF76F-C135-4C74-B914-C73210BC11CF}" type="slidenum">
              <a:rPr lang="tr-TR" smtClean="0"/>
              <a:t>9</a:t>
            </a:fld>
            <a:endParaRPr lang="tr-TR"/>
          </a:p>
        </p:txBody>
      </p:sp>
    </p:spTree>
    <p:extLst>
      <p:ext uri="{BB962C8B-B14F-4D97-AF65-F5344CB8AC3E}">
        <p14:creationId xmlns:p14="http://schemas.microsoft.com/office/powerpoint/2010/main" val="3150550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11197</TotalTime>
  <Words>1933</Words>
  <Application>Microsoft Office PowerPoint</Application>
  <PresentationFormat>Ekran Gösterisi (4:3)</PresentationFormat>
  <Paragraphs>195</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Ofis Teması</vt:lpstr>
      <vt:lpstr>EASA Part 66 için Module 9: Human Factors Lisans Sınıfı:  B1 ve B2  Genel Olarak İletişim</vt:lpstr>
      <vt:lpstr>Part 66</vt:lpstr>
      <vt:lpstr>İçindekiler </vt:lpstr>
      <vt:lpstr>Haberleşmenin önemi</vt:lpstr>
      <vt:lpstr>Takımların içinde ve takımlar arasında </vt:lpstr>
      <vt:lpstr>İletişim biçimleri </vt:lpstr>
      <vt:lpstr>İletişim süreci </vt:lpstr>
      <vt:lpstr>İletişim şekilleri</vt:lpstr>
      <vt:lpstr>Etkileşim Analizi</vt:lpstr>
      <vt:lpstr>Kişiliğin ana-baba yönü</vt:lpstr>
      <vt:lpstr>Kişiliğin yetişkin yönü</vt:lpstr>
      <vt:lpstr>Kişiliğin çocuk yönü</vt:lpstr>
      <vt:lpstr>İletişimler veya Etkileşimler</vt:lpstr>
      <vt:lpstr>Etkileşimlerin uyumu</vt:lpstr>
      <vt:lpstr>Benlik Durumları</vt:lpstr>
      <vt:lpstr>Freud’çu yaklaşım-1</vt:lpstr>
      <vt:lpstr>Freud’çu yaklaşım-2</vt:lpstr>
      <vt:lpstr>Kişiliğin üç yönü</vt:lpstr>
      <vt:lpstr>Kişiliğin üç yönü</vt:lpstr>
      <vt:lpstr>Kişiliğin üç yönü</vt:lpstr>
      <vt:lpstr>Kişiliğin üç yönü</vt:lpstr>
      <vt:lpstr>Sözel, yazılı ve sözel olmayan haberleşme</vt:lpstr>
      <vt:lpstr>İletişim algılaması</vt:lpstr>
      <vt:lpstr>Sözel olmayan iletişim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Performansı Etkileyen Faktörler</dc:title>
  <dc:creator>Hüner ŞENCAN</dc:creator>
  <cp:lastModifiedBy>Hüner ŞENCAN</cp:lastModifiedBy>
  <cp:revision>151</cp:revision>
  <cp:lastPrinted>2018-01-29T12:24:59Z</cp:lastPrinted>
  <dcterms:created xsi:type="dcterms:W3CDTF">2017-11-15T08:40:41Z</dcterms:created>
  <dcterms:modified xsi:type="dcterms:W3CDTF">2018-01-30T10:09:46Z</dcterms:modified>
</cp:coreProperties>
</file>